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comments/comment6.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7.xml" ContentType="application/vnd.openxmlformats-officedocument.presentationml.comments+xml"/>
  <Override PartName="/ppt/notesSlides/notesSlide17.xml" ContentType="application/vnd.openxmlformats-officedocument.presentationml.notesSlide+xml"/>
  <Override PartName="/ppt/comments/comment8.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9.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0.xml" ContentType="application/vnd.openxmlformats-officedocument.presentationml.comments+xml"/>
  <Override PartName="/ppt/notesSlides/notesSlide22.xml" ContentType="application/vnd.openxmlformats-officedocument.presentationml.notesSlide+xml"/>
  <Override PartName="/ppt/comments/comment11.xml" ContentType="application/vnd.openxmlformats-officedocument.presentationml.comments+xml"/>
  <Override PartName="/ppt/notesSlides/notesSlide23.xml" ContentType="application/vnd.openxmlformats-officedocument.presentationml.notesSlide+xml"/>
  <Override PartName="/ppt/comments/comment12.xml" ContentType="application/vnd.openxmlformats-officedocument.presentationml.comments+xml"/>
  <Override PartName="/ppt/notesSlides/notesSlide24.xml" ContentType="application/vnd.openxmlformats-officedocument.presentationml.notesSlide+xml"/>
  <Override PartName="/ppt/comments/comment1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4.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5.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6.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17.xml" ContentType="application/vnd.openxmlformats-officedocument.presentationml.comments+xml"/>
  <Override PartName="/ppt/notesSlides/notesSlide55.xml" ContentType="application/vnd.openxmlformats-officedocument.presentationml.notesSlide+xml"/>
  <Override PartName="/ppt/comments/comment1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11"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9144000" cy="5143500" type="screen16x9"/>
  <p:notesSz cx="6858000" cy="9144000"/>
  <p:embeddedFontLst>
    <p:embeddedFont>
      <p:font typeface="Economica" panose="020B0604020202020204" charset="0"/>
      <p:regular r:id="rId59"/>
      <p:bold r:id="rId60"/>
      <p:italic r:id="rId61"/>
      <p:boldItalic r:id="rId62"/>
    </p:embeddedFont>
    <p:embeddedFont>
      <p:font typeface="Merriweather Light" panose="020F0502020204030204" pitchFamily="2" charset="0"/>
      <p:regular r:id="rId63"/>
      <p:bold r:id="rId64"/>
      <p:italic r:id="rId65"/>
      <p:boldItalic r:id="rId66"/>
    </p:embeddedFont>
    <p:embeddedFont>
      <p:font typeface="Nunito" panose="020F0502020204030204" pitchFamily="2"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gaL1m9yN/KmfPGx/mP3GflNoGio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Rininger" initials=""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E4871D-FEDF-4128-96A5-C3AC7217894F}">
  <a:tblStyle styleId="{2DE4871D-FEDF-4128-96A5-C3AC7217894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658"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4-23T19:23:33.630" idx="1">
    <p:pos x="6000" y="0"/>
    <p:text>15 minutes max for presentation
7 minutes for questions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bkud_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5-05-02T19:34:30.096" idx="10">
    <p:pos x="6000" y="0"/>
    <p:text>Now introduce software's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I"/>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0" dt="2025-05-02T19:35:23.812" idx="11">
    <p:pos x="6000" y="0"/>
    <p:text>Just VPP for now</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M"/>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0" dt="2025-05-02T19:35:57.726" idx="12">
    <p:pos x="6000" y="0"/>
    <p:text>Justify</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Q"/>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0" dt="2025-05-02T19:36:25.384" idx="13">
    <p:pos x="6000" y="0"/>
    <p:text>What is DSS?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U"/>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0" dt="2025-05-02T19:37:42.911" idx="14">
    <p:pos x="196" y="771"/>
    <p:text>Future Work</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Y"/>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0" dt="2025-05-02T19:40:03.306" idx="17">
    <p:pos x="6000" y="200"/>
    <p:text>Filling of the gap</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c"/>
      </p:ext>
    </p:extLst>
  </p:cm>
  <p:cm authorId="0" dt="2025-05-02T19:40:21.039" idx="16">
    <p:pos x="6000" y="100"/>
    <p:text>About efforts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g"/>
      </p:ext>
    </p:extLst>
  </p:cm>
  <p:cm authorId="0" dt="2025-05-02T19:41:09.208" idx="15">
    <p:pos x="6000" y="0"/>
    <p:text>Future work after this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k"/>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0" dt="2025-05-02T19:41:42.203" idx="18">
    <p:pos x="6000" y="0"/>
    <p:text>Add grants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yGra5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0" dt="2025-05-02T19:22:45.382" idx="19">
    <p:pos x="6000" y="0"/>
    <p:text>Remove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Iw"/>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0" dt="2025-05-02T19:28:49.907" idx="20">
    <p:pos x="6000" y="0"/>
    <p:text>Bad Milestones, wrong place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JE"/>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5-05-02T19:23:50.097" idx="2">
    <p:pos x="6000" y="0"/>
    <p:text>Did we meet goals?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I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5-05-02T19:26:19.090" idx="3">
    <p:pos x="6000" y="0"/>
    <p:text>Shorten, 1 slide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I8"/>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5-05-02T19:27:24.287" idx="4">
    <p:pos x="6000" y="0"/>
    <p:text>Same as slide 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JA"/>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5-05-02T19:29:33.832" idx="5">
    <p:pos x="6000" y="0"/>
    <p:text>Not readable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JI"/>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5-05-02T19:30:33.619" idx="6">
    <p:pos x="6000" y="0"/>
    <p:text>All ready addressed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JM"/>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5-05-02T19:31:10.735" idx="7">
    <p:pos x="6000" y="0"/>
    <p:text>Shorten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JQ"/>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5-05-02T19:31:44.268" idx="8">
    <p:pos x="6000" y="0"/>
    <p:text>What is OpenDER?</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JU"/>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25-05-02T19:32:39.294" idx="9">
    <p:pos x="6000" y="0"/>
    <p:text>60% of time should be spent on these slides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xILdJ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Ian Louis</a:t>
            </a:r>
            <a:endParaRPr/>
          </a:p>
          <a:p>
            <a:pPr marL="457200" lvl="0" indent="-298450" algn="l" rtl="0">
              <a:lnSpc>
                <a:spcPct val="100000"/>
              </a:lnSpc>
              <a:spcBef>
                <a:spcPts val="0"/>
              </a:spcBef>
              <a:spcAft>
                <a:spcPts val="0"/>
              </a:spcAft>
              <a:buSzPts val="1100"/>
              <a:buChar char="-"/>
            </a:pPr>
            <a:r>
              <a:rPr lang="en"/>
              <a:t>Number the slides, upload all the code, ensure code is working in the vms, once it is done message Dr. Gelli</a:t>
            </a:r>
            <a:endParaRPr/>
          </a:p>
          <a:p>
            <a:pPr marL="457200" lvl="0" indent="-298450" algn="l" rtl="0">
              <a:lnSpc>
                <a:spcPct val="100000"/>
              </a:lnSpc>
              <a:spcBef>
                <a:spcPts val="0"/>
              </a:spcBef>
              <a:spcAft>
                <a:spcPts val="0"/>
              </a:spcAft>
              <a:buSzPts val="1100"/>
              <a:buChar char="-"/>
            </a:pPr>
            <a:r>
              <a:rPr lang="en"/>
              <a:t>Wear formals - can do mock practices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Luke, make the font in the diagram bigger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32cb5a2b6_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3532cb5a2b6_2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532cb5a2b6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3532cb5a2b6_2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32cb5a2b6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32cb5a2b6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 show gridAI architecture without gridGPT architecture first, show only the gridAI features we use in our diagram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Ian Louis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532cb5a2b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532cb5a2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32cb5a2b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32cb5a2b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 - main goal - knowledge about model dss files based on user prompts and it directly edits those files and writes dss script files - automates the job</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32cb5a2b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3532cb5a2b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 - main goal - knowledge about model dss files based on user prompts and it directly edits those files and writes dss script files - automates the job</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32cb5a2b6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532cb5a2b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32cb5a2b6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3532cb5a2b6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532cb5a2b6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532cb5a2b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 Explain what grid AI is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a:t>
            </a:r>
            <a:endParaRPr/>
          </a:p>
          <a:p>
            <a:pPr marL="457200" lvl="0" indent="-298450" algn="l" rtl="0">
              <a:lnSpc>
                <a:spcPct val="100000"/>
              </a:lnSpc>
              <a:spcBef>
                <a:spcPts val="0"/>
              </a:spcBef>
              <a:spcAft>
                <a:spcPts val="0"/>
              </a:spcAft>
              <a:buSzPts val="1100"/>
              <a:buChar char="-"/>
            </a:pPr>
            <a:r>
              <a:rPr lang="en"/>
              <a:t>Add key takeaways (ur xpectations, ur experience)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 - shrink the arch and highlight it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Luke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Luke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Rininger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Add Conclusion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 - use the white space properly - put bullet points -change pic - delete the slide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 - will prioritixe 1 and then do it incrementally </a:t>
            </a:r>
            <a:endParaRPr/>
          </a:p>
          <a:p>
            <a:pPr marL="457200" lvl="0" indent="-298450" algn="l" rtl="0">
              <a:lnSpc>
                <a:spcPct val="100000"/>
              </a:lnSpc>
              <a:spcBef>
                <a:spcPts val="0"/>
              </a:spcBef>
              <a:spcAft>
                <a:spcPts val="0"/>
              </a:spcAft>
              <a:buSzPts val="1100"/>
              <a:buChar char="-"/>
            </a:pPr>
            <a:r>
              <a:rPr lang="en"/>
              <a:t>This sem: designed the prototypes (conceptual - understanding how much time each takes)</a:t>
            </a:r>
            <a:endParaRPr/>
          </a:p>
          <a:p>
            <a:pPr marL="457200" lvl="0" indent="-298450" algn="l" rtl="0">
              <a:lnSpc>
                <a:spcPct val="100000"/>
              </a:lnSpc>
              <a:spcBef>
                <a:spcPts val="0"/>
              </a:spcBef>
              <a:spcAft>
                <a:spcPts val="0"/>
              </a:spcAft>
              <a:buSzPts val="1100"/>
              <a:buChar char="-"/>
            </a:pPr>
            <a:r>
              <a:rPr lang="en"/>
              <a:t>Out of 6 we will prioritize x and then if time permits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Luke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535b79c3b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3535b79c3ba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 - say its a software architecture we will be adding virtual assistance to it-Done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535b79c3ba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g3535b79c3ba_4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532cb5a2b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3532cb5a2b6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 show the file icons of DSS fiels; GPT model interacts with other GPT model; add a block diagram</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532cb5a2b6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g3532cb5a2b6_3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 - more interaction - highlight max solar power -  it can highlight on the map - map_GPT=more human interaction - highlight substations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532cb5a2b6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3532cb5a2b6_3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Bussan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4fa6cd1e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4fa6cd1e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Aditi, Explain the GPTs more in the diagram, show how the different GPTs interact , say this is a software project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Luke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Louis, say that we are designing the GPT models, show single GPT approach vs 6 GPT approach and why we need 6 GPTs, after this slide explain how the GPTs interact with gridAI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59"/>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59"/>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59"/>
          <p:cNvSpPr txBox="1">
            <a:spLocks noGrp="1"/>
          </p:cNvSpPr>
          <p:nvPr>
            <p:ph type="ctrTitle"/>
          </p:nvPr>
        </p:nvSpPr>
        <p:spPr>
          <a:xfrm>
            <a:off x="3044700" y="1444255"/>
            <a:ext cx="3054600" cy="1537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a:endParaRPr/>
          </a:p>
        </p:txBody>
      </p:sp>
      <p:sp>
        <p:nvSpPr>
          <p:cNvPr id="13" name="Google Shape;13;p59"/>
          <p:cNvSpPr txBox="1">
            <a:spLocks noGrp="1"/>
          </p:cNvSpPr>
          <p:nvPr>
            <p:ph type="subTitle" idx="1"/>
          </p:nvPr>
        </p:nvSpPr>
        <p:spPr>
          <a:xfrm>
            <a:off x="3044700" y="3116580"/>
            <a:ext cx="3054600" cy="7014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6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68"/>
          <p:cNvSpPr txBox="1">
            <a:spLocks noGrp="1"/>
          </p:cNvSpPr>
          <p:nvPr>
            <p:ph type="title" hasCustomPrompt="1"/>
          </p:nvPr>
        </p:nvSpPr>
        <p:spPr>
          <a:xfrm>
            <a:off x="311700" y="957125"/>
            <a:ext cx="8520600" cy="2128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2"/>
              </a:buClr>
              <a:buSzPts val="16000"/>
              <a:buNone/>
              <a:defRPr sz="16000">
                <a:solidFill>
                  <a:schemeClr val="lt2"/>
                </a:solidFill>
              </a:defRPr>
            </a:lvl1pPr>
            <a:lvl2pPr lvl="1" algn="ctr">
              <a:lnSpc>
                <a:spcPct val="100000"/>
              </a:lnSpc>
              <a:spcBef>
                <a:spcPts val="0"/>
              </a:spcBef>
              <a:spcAft>
                <a:spcPts val="0"/>
              </a:spcAft>
              <a:buClr>
                <a:schemeClr val="lt2"/>
              </a:buClr>
              <a:buSzPts val="16000"/>
              <a:buNone/>
              <a:defRPr sz="16000">
                <a:solidFill>
                  <a:schemeClr val="lt2"/>
                </a:solidFill>
              </a:defRPr>
            </a:lvl2pPr>
            <a:lvl3pPr lvl="2" algn="ctr">
              <a:lnSpc>
                <a:spcPct val="100000"/>
              </a:lnSpc>
              <a:spcBef>
                <a:spcPts val="0"/>
              </a:spcBef>
              <a:spcAft>
                <a:spcPts val="0"/>
              </a:spcAft>
              <a:buClr>
                <a:schemeClr val="lt2"/>
              </a:buClr>
              <a:buSzPts val="16000"/>
              <a:buNone/>
              <a:defRPr sz="16000">
                <a:solidFill>
                  <a:schemeClr val="lt2"/>
                </a:solidFill>
              </a:defRPr>
            </a:lvl3pPr>
            <a:lvl4pPr lvl="3" algn="ctr">
              <a:lnSpc>
                <a:spcPct val="100000"/>
              </a:lnSpc>
              <a:spcBef>
                <a:spcPts val="0"/>
              </a:spcBef>
              <a:spcAft>
                <a:spcPts val="0"/>
              </a:spcAft>
              <a:buClr>
                <a:schemeClr val="lt2"/>
              </a:buClr>
              <a:buSzPts val="16000"/>
              <a:buNone/>
              <a:defRPr sz="16000">
                <a:solidFill>
                  <a:schemeClr val="lt2"/>
                </a:solidFill>
              </a:defRPr>
            </a:lvl4pPr>
            <a:lvl5pPr lvl="4" algn="ctr">
              <a:lnSpc>
                <a:spcPct val="100000"/>
              </a:lnSpc>
              <a:spcBef>
                <a:spcPts val="0"/>
              </a:spcBef>
              <a:spcAft>
                <a:spcPts val="0"/>
              </a:spcAft>
              <a:buClr>
                <a:schemeClr val="lt2"/>
              </a:buClr>
              <a:buSzPts val="16000"/>
              <a:buNone/>
              <a:defRPr sz="16000">
                <a:solidFill>
                  <a:schemeClr val="lt2"/>
                </a:solidFill>
              </a:defRPr>
            </a:lvl5pPr>
            <a:lvl6pPr lvl="5" algn="ctr">
              <a:lnSpc>
                <a:spcPct val="100000"/>
              </a:lnSpc>
              <a:spcBef>
                <a:spcPts val="0"/>
              </a:spcBef>
              <a:spcAft>
                <a:spcPts val="0"/>
              </a:spcAft>
              <a:buClr>
                <a:schemeClr val="lt2"/>
              </a:buClr>
              <a:buSzPts val="16000"/>
              <a:buNone/>
              <a:defRPr sz="16000">
                <a:solidFill>
                  <a:schemeClr val="lt2"/>
                </a:solidFill>
              </a:defRPr>
            </a:lvl6pPr>
            <a:lvl7pPr lvl="6" algn="ctr">
              <a:lnSpc>
                <a:spcPct val="100000"/>
              </a:lnSpc>
              <a:spcBef>
                <a:spcPts val="0"/>
              </a:spcBef>
              <a:spcAft>
                <a:spcPts val="0"/>
              </a:spcAft>
              <a:buClr>
                <a:schemeClr val="lt2"/>
              </a:buClr>
              <a:buSzPts val="16000"/>
              <a:buNone/>
              <a:defRPr sz="16000">
                <a:solidFill>
                  <a:schemeClr val="lt2"/>
                </a:solidFill>
              </a:defRPr>
            </a:lvl7pPr>
            <a:lvl8pPr lvl="7" algn="ctr">
              <a:lnSpc>
                <a:spcPct val="100000"/>
              </a:lnSpc>
              <a:spcBef>
                <a:spcPts val="0"/>
              </a:spcBef>
              <a:spcAft>
                <a:spcPts val="0"/>
              </a:spcAft>
              <a:buClr>
                <a:schemeClr val="lt2"/>
              </a:buClr>
              <a:buSzPts val="16000"/>
              <a:buNone/>
              <a:defRPr sz="16000">
                <a:solidFill>
                  <a:schemeClr val="lt2"/>
                </a:solidFill>
              </a:defRPr>
            </a:lvl8pPr>
            <a:lvl9pPr lvl="8" algn="ctr">
              <a:lnSpc>
                <a:spcPct val="100000"/>
              </a:lnSpc>
              <a:spcBef>
                <a:spcPts val="0"/>
              </a:spcBef>
              <a:spcAft>
                <a:spcPts val="0"/>
              </a:spcAft>
              <a:buClr>
                <a:schemeClr val="lt2"/>
              </a:buClr>
              <a:buSzPts val="16000"/>
              <a:buNone/>
              <a:defRPr sz="16000">
                <a:solidFill>
                  <a:schemeClr val="lt2"/>
                </a:solidFill>
              </a:defRPr>
            </a:lvl9pPr>
          </a:lstStyle>
          <a:p>
            <a:r>
              <a:t>xx%</a:t>
            </a:r>
          </a:p>
        </p:txBody>
      </p:sp>
      <p:sp>
        <p:nvSpPr>
          <p:cNvPr id="54" name="Google Shape;54;p68"/>
          <p:cNvSpPr txBox="1">
            <a:spLocks noGrp="1"/>
          </p:cNvSpPr>
          <p:nvPr>
            <p:ph type="body" idx="1"/>
          </p:nvPr>
        </p:nvSpPr>
        <p:spPr>
          <a:xfrm>
            <a:off x="311700" y="316200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5" name="Google Shape;55;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
        <p:cNvGrpSpPr/>
        <p:nvPr/>
      </p:nvGrpSpPr>
      <p:grpSpPr>
        <a:xfrm>
          <a:off x="0" y="0"/>
          <a:ext cx="0" cy="0"/>
          <a:chOff x="0" y="0"/>
          <a:chExt cx="0" cy="0"/>
        </a:xfrm>
      </p:grpSpPr>
      <p:sp>
        <p:nvSpPr>
          <p:cNvPr id="16" name="Google Shape;16;p6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60"/>
          <p:cNvSpPr txBox="1">
            <a:spLocks noGrp="1"/>
          </p:cNvSpPr>
          <p:nvPr>
            <p:ph type="title"/>
          </p:nvPr>
        </p:nvSpPr>
        <p:spPr>
          <a:xfrm>
            <a:off x="490250" y="450150"/>
            <a:ext cx="5878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8" name="Google Shape;1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6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6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2" name="Google Shape;22;p6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62"/>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6" name="Google Shape;26;p62"/>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7" name="Google Shape;27;p62"/>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a:endParaRPr/>
          </a:p>
        </p:txBody>
      </p:sp>
      <p:sp>
        <p:nvSpPr>
          <p:cNvPr id="28" name="Google Shape;28;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6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31" name="Google Shape;31;p63"/>
          <p:cNvSpPr txBox="1">
            <a:spLocks noGrp="1"/>
          </p:cNvSpPr>
          <p:nvPr>
            <p:ph type="body" idx="1"/>
          </p:nvPr>
        </p:nvSpPr>
        <p:spPr>
          <a:xfrm>
            <a:off x="311700" y="1225225"/>
            <a:ext cx="3999900" cy="3354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63"/>
          <p:cNvSpPr txBox="1">
            <a:spLocks noGrp="1"/>
          </p:cNvSpPr>
          <p:nvPr>
            <p:ph type="body" idx="2"/>
          </p:nvPr>
        </p:nvSpPr>
        <p:spPr>
          <a:xfrm>
            <a:off x="4832400" y="1225225"/>
            <a:ext cx="3999900" cy="3354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36" name="Google Shape;36;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6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39" name="Google Shape;39;p65"/>
          <p:cNvSpPr txBox="1">
            <a:spLocks noGrp="1"/>
          </p:cNvSpPr>
          <p:nvPr>
            <p:ph type="body" idx="1"/>
          </p:nvPr>
        </p:nvSpPr>
        <p:spPr>
          <a:xfrm>
            <a:off x="311700" y="1399400"/>
            <a:ext cx="2808000" cy="27849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66"/>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 name="Google Shape;43;p66"/>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66"/>
          <p:cNvSpPr txBox="1">
            <a:spLocks noGrp="1"/>
          </p:cNvSpPr>
          <p:nvPr>
            <p:ph type="title"/>
          </p:nvPr>
        </p:nvSpPr>
        <p:spPr>
          <a:xfrm>
            <a:off x="265500" y="929275"/>
            <a:ext cx="4045200" cy="1786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2"/>
              </a:buClr>
              <a:buSzPts val="4200"/>
              <a:buNone/>
              <a:defRPr>
                <a:solidFill>
                  <a:schemeClr val="lt2"/>
                </a:solidFill>
              </a:defRPr>
            </a:lvl1pPr>
            <a:lvl2pPr lvl="1" algn="ctr">
              <a:lnSpc>
                <a:spcPct val="100000"/>
              </a:lnSpc>
              <a:spcBef>
                <a:spcPts val="0"/>
              </a:spcBef>
              <a:spcAft>
                <a:spcPts val="0"/>
              </a:spcAft>
              <a:buClr>
                <a:schemeClr val="lt2"/>
              </a:buClr>
              <a:buSzPts val="4200"/>
              <a:buNone/>
              <a:defRPr>
                <a:solidFill>
                  <a:schemeClr val="lt2"/>
                </a:solidFill>
              </a:defRPr>
            </a:lvl2pPr>
            <a:lvl3pPr lvl="2" algn="ctr">
              <a:lnSpc>
                <a:spcPct val="100000"/>
              </a:lnSpc>
              <a:spcBef>
                <a:spcPts val="0"/>
              </a:spcBef>
              <a:spcAft>
                <a:spcPts val="0"/>
              </a:spcAft>
              <a:buClr>
                <a:schemeClr val="lt2"/>
              </a:buClr>
              <a:buSzPts val="4200"/>
              <a:buNone/>
              <a:defRPr>
                <a:solidFill>
                  <a:schemeClr val="lt2"/>
                </a:solidFill>
              </a:defRPr>
            </a:lvl3pPr>
            <a:lvl4pPr lvl="3" algn="ctr">
              <a:lnSpc>
                <a:spcPct val="100000"/>
              </a:lnSpc>
              <a:spcBef>
                <a:spcPts val="0"/>
              </a:spcBef>
              <a:spcAft>
                <a:spcPts val="0"/>
              </a:spcAft>
              <a:buClr>
                <a:schemeClr val="lt2"/>
              </a:buClr>
              <a:buSzPts val="4200"/>
              <a:buNone/>
              <a:defRPr>
                <a:solidFill>
                  <a:schemeClr val="lt2"/>
                </a:solidFill>
              </a:defRPr>
            </a:lvl4pPr>
            <a:lvl5pPr lvl="4" algn="ctr">
              <a:lnSpc>
                <a:spcPct val="100000"/>
              </a:lnSpc>
              <a:spcBef>
                <a:spcPts val="0"/>
              </a:spcBef>
              <a:spcAft>
                <a:spcPts val="0"/>
              </a:spcAft>
              <a:buClr>
                <a:schemeClr val="lt2"/>
              </a:buClr>
              <a:buSzPts val="4200"/>
              <a:buNone/>
              <a:defRPr>
                <a:solidFill>
                  <a:schemeClr val="lt2"/>
                </a:solidFill>
              </a:defRPr>
            </a:lvl5pPr>
            <a:lvl6pPr lvl="5" algn="ctr">
              <a:lnSpc>
                <a:spcPct val="100000"/>
              </a:lnSpc>
              <a:spcBef>
                <a:spcPts val="0"/>
              </a:spcBef>
              <a:spcAft>
                <a:spcPts val="0"/>
              </a:spcAft>
              <a:buClr>
                <a:schemeClr val="lt2"/>
              </a:buClr>
              <a:buSzPts val="4200"/>
              <a:buNone/>
              <a:defRPr>
                <a:solidFill>
                  <a:schemeClr val="lt2"/>
                </a:solidFill>
              </a:defRPr>
            </a:lvl6pPr>
            <a:lvl7pPr lvl="6" algn="ctr">
              <a:lnSpc>
                <a:spcPct val="100000"/>
              </a:lnSpc>
              <a:spcBef>
                <a:spcPts val="0"/>
              </a:spcBef>
              <a:spcAft>
                <a:spcPts val="0"/>
              </a:spcAft>
              <a:buClr>
                <a:schemeClr val="lt2"/>
              </a:buClr>
              <a:buSzPts val="4200"/>
              <a:buNone/>
              <a:defRPr>
                <a:solidFill>
                  <a:schemeClr val="lt2"/>
                </a:solidFill>
              </a:defRPr>
            </a:lvl7pPr>
            <a:lvl8pPr lvl="7" algn="ctr">
              <a:lnSpc>
                <a:spcPct val="100000"/>
              </a:lnSpc>
              <a:spcBef>
                <a:spcPts val="0"/>
              </a:spcBef>
              <a:spcAft>
                <a:spcPts val="0"/>
              </a:spcAft>
              <a:buClr>
                <a:schemeClr val="lt2"/>
              </a:buClr>
              <a:buSzPts val="4200"/>
              <a:buNone/>
              <a:defRPr>
                <a:solidFill>
                  <a:schemeClr val="lt2"/>
                </a:solidFill>
              </a:defRPr>
            </a:lvl8pPr>
            <a:lvl9pPr lvl="8" algn="ctr">
              <a:lnSpc>
                <a:spcPct val="100000"/>
              </a:lnSpc>
              <a:spcBef>
                <a:spcPts val="0"/>
              </a:spcBef>
              <a:spcAft>
                <a:spcPts val="0"/>
              </a:spcAft>
              <a:buClr>
                <a:schemeClr val="lt2"/>
              </a:buClr>
              <a:buSzPts val="4200"/>
              <a:buNone/>
              <a:defRPr>
                <a:solidFill>
                  <a:schemeClr val="lt2"/>
                </a:solidFill>
              </a:defRPr>
            </a:lvl9pPr>
          </a:lstStyle>
          <a:p>
            <a:endParaRPr/>
          </a:p>
        </p:txBody>
      </p:sp>
      <p:sp>
        <p:nvSpPr>
          <p:cNvPr id="45" name="Google Shape;45;p66"/>
          <p:cNvSpPr txBox="1">
            <a:spLocks noGrp="1"/>
          </p:cNvSpPr>
          <p:nvPr>
            <p:ph type="subTitle" idx="1"/>
          </p:nvPr>
        </p:nvSpPr>
        <p:spPr>
          <a:xfrm>
            <a:off x="265500" y="2769001"/>
            <a:ext cx="4045200" cy="1574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6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7" name="Google Shape;47;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67"/>
          <p:cNvSpPr txBox="1">
            <a:spLocks noGrp="1"/>
          </p:cNvSpPr>
          <p:nvPr>
            <p:ph type="body" idx="1"/>
          </p:nvPr>
        </p:nvSpPr>
        <p:spPr>
          <a:xfrm>
            <a:off x="319500" y="42189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58"/>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7" name="Google Shape;7;p58"/>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8" name="Google Shape;8;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comments" Target="../comments/commen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omments" Target="../comments/commen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omments" Target="../comments/commen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drive.google.com/file/d/12pVA82H6L75fjwH-ad6KbmBUdaHdHus-/view"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comments" Target="../comments/comment11.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comments" Target="../comments/commen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comments" Target="../comments/comment1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QV3J2MtAhMGXbyQfPVmgcV3Oj-2O3KLX/view"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drive.google.com/file/d/1ReXybRUhBMNckncHOqJTxF-07323MTwD/view"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comments" Target="../comments/commen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s://www.camus.energy/blog/what-is-a-distribution-system-operator" TargetMode="External"/><Relationship Id="rId13" Type="http://schemas.openxmlformats.org/officeDocument/2006/relationships/hyperlink" Target="https://www.bv.com/perspectives/business-electricity-will-distribution-markets-dominate/" TargetMode="External"/><Relationship Id="rId3" Type="http://schemas.openxmlformats.org/officeDocument/2006/relationships/hyperlink" Target="https://www.researchgate.net/publication/4164357_Optimisation_algorithm_for_a_virtual_power_plant_operation" TargetMode="External"/><Relationship Id="rId7" Type="http://schemas.openxmlformats.org/officeDocument/2006/relationships/hyperlink" Target="https://leaf-it.com/10-ways-prevent-cyber-attacks/" TargetMode="External"/><Relationship Id="rId12" Type="http://schemas.openxmlformats.org/officeDocument/2006/relationships/hyperlink" Target="https://huggingface.co/docs" TargetMode="External"/><Relationship Id="rId17" Type="http://schemas.openxmlformats.org/officeDocument/2006/relationships/hyperlink" Target="https://docs.gurobi.com/projects/optimizer/en/current/reference/python.html#secpython" TargetMode="External"/><Relationship Id="rId2" Type="http://schemas.openxmlformats.org/officeDocument/2006/relationships/notesSlide" Target="../notesSlides/notesSlide42.xml"/><Relationship Id="rId16" Type="http://schemas.openxmlformats.org/officeDocument/2006/relationships/hyperlink" Target="https://sourceforge.net/p/electricdss/code/HEAD/tree/trunk/Training/Virtual-2022/" TargetMode="External"/><Relationship Id="rId1" Type="http://schemas.openxmlformats.org/officeDocument/2006/relationships/slideLayout" Target="../slideLayouts/slideLayout3.xml"/><Relationship Id="rId6" Type="http://schemas.openxmlformats.org/officeDocument/2006/relationships/hyperlink" Target="https://www.csrwire.com/press_releases/791866-adapting-utilities-harness-prosumer-power-renewable-energy-landscape" TargetMode="External"/><Relationship Id="rId11" Type="http://schemas.openxmlformats.org/officeDocument/2006/relationships/hyperlink" Target="https://www.nationalgrid.co.uk/downloads-view-reciteme/660508" TargetMode="External"/><Relationship Id="rId5" Type="http://schemas.openxmlformats.org/officeDocument/2006/relationships/hyperlink" Target="https://www.frontiersin.org/journals/energy-research/articles/10.3389/fenrg.2023.1152717/full" TargetMode="External"/><Relationship Id="rId15" Type="http://schemas.openxmlformats.org/officeDocument/2006/relationships/hyperlink" Target="https://dss-extensions.org/AltDSS-Python/apidocs/altdss/altdss.Spectrum.html" TargetMode="External"/><Relationship Id="rId10" Type="http://schemas.openxmlformats.org/officeDocument/2006/relationships/hyperlink" Target="https://aemo.com.au/initiatives/major-programs/wa-der-program/about-the-wa-der-program" TargetMode="External"/><Relationship Id="rId4" Type="http://schemas.openxmlformats.org/officeDocument/2006/relationships/hyperlink" Target="https://ieeexplore.ieee.org/document/5534848" TargetMode="External"/><Relationship Id="rId9" Type="http://schemas.openxmlformats.org/officeDocument/2006/relationships/hyperlink" Target="https://idw-online.de/de/attachmentdata44549.pdf" TargetMode="External"/><Relationship Id="rId14" Type="http://schemas.openxmlformats.org/officeDocument/2006/relationships/hyperlink" Target="https://www.epri.com/events/C97292AF-0790-4514-B9DF-CCEF80D685E1" TargetMode="Externa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comments" Target="../comments/comment17.xml"/></Relationships>
</file>

<file path=ppt/slides/_rels/slide56.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3044700" y="1924680"/>
            <a:ext cx="3054600" cy="1537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sz="4000"/>
              <a:t>GridGPT 2.0: AI Virtual Assistants for Smart Grid Applications </a:t>
            </a:r>
            <a:endParaRPr sz="4000"/>
          </a:p>
        </p:txBody>
      </p:sp>
      <p:sp>
        <p:nvSpPr>
          <p:cNvPr id="63" name="Google Shape;63;p1"/>
          <p:cNvSpPr txBox="1">
            <a:spLocks noGrp="1"/>
          </p:cNvSpPr>
          <p:nvPr>
            <p:ph type="subTitle" idx="1"/>
          </p:nvPr>
        </p:nvSpPr>
        <p:spPr>
          <a:xfrm>
            <a:off x="311700" y="346187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523"/>
              <a:buNone/>
            </a:pPr>
            <a:r>
              <a:rPr lang="en" sz="1297"/>
              <a:t>SDMay25-42</a:t>
            </a:r>
            <a:endParaRPr sz="1297"/>
          </a:p>
          <a:p>
            <a:pPr marL="0" lvl="0" indent="0" algn="ctr" rtl="0">
              <a:lnSpc>
                <a:spcPct val="80000"/>
              </a:lnSpc>
              <a:spcBef>
                <a:spcPts val="0"/>
              </a:spcBef>
              <a:spcAft>
                <a:spcPts val="0"/>
              </a:spcAft>
              <a:buSzPts val="523"/>
              <a:buNone/>
            </a:pPr>
            <a:endParaRPr sz="1297"/>
          </a:p>
          <a:p>
            <a:pPr marL="0" lvl="0" indent="0" algn="ctr" rtl="0">
              <a:lnSpc>
                <a:spcPct val="80000"/>
              </a:lnSpc>
              <a:spcBef>
                <a:spcPts val="0"/>
              </a:spcBef>
              <a:spcAft>
                <a:spcPts val="0"/>
              </a:spcAft>
              <a:buSzPts val="523"/>
              <a:buNone/>
            </a:pPr>
            <a:r>
              <a:rPr lang="en" sz="1297"/>
              <a:t>By: Ian Bussan, Aditi Nachnani, Luke Eitzmann, Ian Louis, Scott Rininger</a:t>
            </a:r>
            <a:endParaRPr sz="1297"/>
          </a:p>
          <a:p>
            <a:pPr marL="0" lvl="0" indent="0" algn="ctr" rtl="0">
              <a:lnSpc>
                <a:spcPct val="80000"/>
              </a:lnSpc>
              <a:spcBef>
                <a:spcPts val="0"/>
              </a:spcBef>
              <a:spcAft>
                <a:spcPts val="0"/>
              </a:spcAft>
              <a:buSzPts val="523"/>
              <a:buNone/>
            </a:pPr>
            <a:r>
              <a:rPr lang="en" sz="1297"/>
              <a:t>Client &amp; Advisor: Dr. Ravikumar Gelli  </a:t>
            </a:r>
            <a:endParaRPr sz="1297"/>
          </a:p>
          <a:p>
            <a:pPr marL="0" lvl="0" indent="0" algn="ctr" rtl="0">
              <a:lnSpc>
                <a:spcPct val="80000"/>
              </a:lnSpc>
              <a:spcBef>
                <a:spcPts val="0"/>
              </a:spcBef>
              <a:spcAft>
                <a:spcPts val="0"/>
              </a:spcAft>
              <a:buSzPts val="523"/>
              <a:buNone/>
            </a:pPr>
            <a:endParaRPr sz="1297"/>
          </a:p>
          <a:p>
            <a:pPr marL="0" lvl="0" indent="0" algn="ctr" rtl="0">
              <a:lnSpc>
                <a:spcPct val="80000"/>
              </a:lnSpc>
              <a:spcBef>
                <a:spcPts val="0"/>
              </a:spcBef>
              <a:spcAft>
                <a:spcPts val="0"/>
              </a:spcAft>
              <a:buSzPts val="523"/>
              <a:buNone/>
            </a:pPr>
            <a:endParaRPr sz="1297"/>
          </a:p>
        </p:txBody>
      </p:sp>
      <p:sp>
        <p:nvSpPr>
          <p:cNvPr id="64" name="Google Shape;64;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Luke </a:t>
            </a: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Non-Functional Requirements</a:t>
            </a:r>
            <a:endParaRPr/>
          </a:p>
        </p:txBody>
      </p:sp>
      <p:sp>
        <p:nvSpPr>
          <p:cNvPr id="145" name="Google Shape;145;p12"/>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sz="1600" b="1"/>
              <a:t>Performance</a:t>
            </a:r>
            <a:endParaRPr sz="1600"/>
          </a:p>
          <a:p>
            <a:pPr marL="914400" lvl="1" indent="-330200" algn="l" rtl="0">
              <a:lnSpc>
                <a:spcPct val="115000"/>
              </a:lnSpc>
              <a:spcBef>
                <a:spcPts val="0"/>
              </a:spcBef>
              <a:spcAft>
                <a:spcPts val="0"/>
              </a:spcAft>
              <a:buSzPts val="1600"/>
              <a:buChar char="○"/>
            </a:pPr>
            <a:r>
              <a:rPr lang="en" sz="1600"/>
              <a:t>The system should be able to process natural language queries and produce responses within a few seconds.</a:t>
            </a:r>
            <a:endParaRPr sz="1600"/>
          </a:p>
          <a:p>
            <a:pPr marL="914400" lvl="1" indent="-330200" algn="l" rtl="0">
              <a:lnSpc>
                <a:spcPct val="115000"/>
              </a:lnSpc>
              <a:spcBef>
                <a:spcPts val="0"/>
              </a:spcBef>
              <a:spcAft>
                <a:spcPts val="0"/>
              </a:spcAft>
              <a:buSzPts val="1600"/>
              <a:buChar char="○"/>
            </a:pPr>
            <a:r>
              <a:rPr lang="en" sz="1600"/>
              <a:t>The system should handle multiple threads of user requests without significant degradation in performance.</a:t>
            </a:r>
            <a:endParaRPr sz="1600"/>
          </a:p>
          <a:p>
            <a:pPr marL="457200" lvl="0" indent="-330200" algn="l" rtl="0">
              <a:lnSpc>
                <a:spcPct val="115000"/>
              </a:lnSpc>
              <a:spcBef>
                <a:spcPts val="0"/>
              </a:spcBef>
              <a:spcAft>
                <a:spcPts val="0"/>
              </a:spcAft>
              <a:buSzPts val="1600"/>
              <a:buChar char="●"/>
            </a:pPr>
            <a:r>
              <a:rPr lang="en" sz="1600" b="1"/>
              <a:t>Scalability</a:t>
            </a:r>
            <a:endParaRPr sz="1600" b="1"/>
          </a:p>
          <a:p>
            <a:pPr marL="914400" lvl="1" indent="-330200" algn="l" rtl="0">
              <a:lnSpc>
                <a:spcPct val="115000"/>
              </a:lnSpc>
              <a:spcBef>
                <a:spcPts val="0"/>
              </a:spcBef>
              <a:spcAft>
                <a:spcPts val="0"/>
              </a:spcAft>
              <a:buSzPts val="1600"/>
              <a:buChar char="○"/>
            </a:pPr>
            <a:r>
              <a:rPr lang="en" sz="1600"/>
              <a:t>The system should accommodate an increasing number of users and grid complexity</a:t>
            </a:r>
            <a:endParaRPr sz="1600"/>
          </a:p>
          <a:p>
            <a:pPr marL="457200" lvl="0" indent="-330200" algn="l" rtl="0">
              <a:lnSpc>
                <a:spcPct val="115000"/>
              </a:lnSpc>
              <a:spcBef>
                <a:spcPts val="0"/>
              </a:spcBef>
              <a:spcAft>
                <a:spcPts val="0"/>
              </a:spcAft>
              <a:buSzPts val="1600"/>
              <a:buChar char="●"/>
            </a:pPr>
            <a:r>
              <a:rPr lang="en" sz="1600" b="1"/>
              <a:t>Usability</a:t>
            </a:r>
            <a:endParaRPr sz="1600" b="1"/>
          </a:p>
          <a:p>
            <a:pPr marL="914400" lvl="1" indent="-330200" algn="l" rtl="0">
              <a:lnSpc>
                <a:spcPct val="115000"/>
              </a:lnSpc>
              <a:spcBef>
                <a:spcPts val="0"/>
              </a:spcBef>
              <a:spcAft>
                <a:spcPts val="0"/>
              </a:spcAft>
              <a:buSzPts val="1600"/>
              <a:buChar char="○"/>
            </a:pPr>
            <a:r>
              <a:rPr lang="en" sz="1600"/>
              <a:t>The system must be easy to use and allow users of varying technical skills to interact with the system effectively </a:t>
            </a:r>
            <a:endParaRPr sz="1600"/>
          </a:p>
        </p:txBody>
      </p:sp>
      <p:sp>
        <p:nvSpPr>
          <p:cNvPr id="146" name="Google Shape;1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Louis </a:t>
            </a: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200"/>
              <a:buNone/>
            </a:pPr>
            <a:r>
              <a:rPr lang="en"/>
              <a:t>Project Planning</a:t>
            </a:r>
            <a:endParaRPr/>
          </a:p>
        </p:txBody>
      </p:sp>
      <p:sp>
        <p:nvSpPr>
          <p:cNvPr id="152" name="Google Shape;152;p13"/>
          <p:cNvSpPr txBox="1">
            <a:spLocks noGrp="1"/>
          </p:cNvSpPr>
          <p:nvPr>
            <p:ph type="sldNum" idx="12"/>
          </p:nvPr>
        </p:nvSpPr>
        <p:spPr>
          <a:xfrm>
            <a:off x="8300925" y="4663225"/>
            <a:ext cx="7200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Rininger </a:t>
            </a: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Why 6 GPTs</a:t>
            </a:r>
            <a:endParaRPr/>
          </a:p>
        </p:txBody>
      </p:sp>
      <p:sp>
        <p:nvSpPr>
          <p:cNvPr id="158" name="Google Shape;158;p14"/>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Having multiple GPTs allows us to fine tune each GPT for its specific task</a:t>
            </a:r>
            <a:endParaRPr/>
          </a:p>
          <a:p>
            <a:pPr marL="457200" lvl="0" indent="0" algn="l" rtl="0">
              <a:lnSpc>
                <a:spcPct val="115000"/>
              </a:lnSpc>
              <a:spcBef>
                <a:spcPts val="1200"/>
              </a:spcBef>
              <a:spcAft>
                <a:spcPts val="1200"/>
              </a:spcAft>
              <a:buSzPts val="1800"/>
              <a:buNone/>
            </a:pPr>
            <a:endParaRPr/>
          </a:p>
        </p:txBody>
      </p:sp>
      <p:sp>
        <p:nvSpPr>
          <p:cNvPr id="159" name="Google Shape;159;p14"/>
          <p:cNvSpPr txBox="1">
            <a:spLocks noGrp="1"/>
          </p:cNvSpPr>
          <p:nvPr>
            <p:ph type="sldNum" idx="12"/>
          </p:nvPr>
        </p:nvSpPr>
        <p:spPr>
          <a:xfrm>
            <a:off x="8363323" y="4663225"/>
            <a:ext cx="6579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Rininger </a:t>
            </a:r>
            <a:fld id="{00000000-1234-1234-1234-123412341234}" type="slidenum">
              <a:rPr lang="en"/>
              <a:t>12</a:t>
            </a:fld>
            <a:endParaRPr/>
          </a:p>
        </p:txBody>
      </p:sp>
      <p:pic>
        <p:nvPicPr>
          <p:cNvPr id="160" name="Google Shape;160;p14"/>
          <p:cNvPicPr preferRelativeResize="0"/>
          <p:nvPr/>
        </p:nvPicPr>
        <p:blipFill rotWithShape="1">
          <a:blip r:embed="rId3">
            <a:alphaModFix/>
          </a:blip>
          <a:srcRect/>
          <a:stretch/>
        </p:blipFill>
        <p:spPr>
          <a:xfrm>
            <a:off x="472819" y="2369681"/>
            <a:ext cx="8198375" cy="1974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5"/>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                             Project Plan</a:t>
            </a:r>
            <a:endParaRPr/>
          </a:p>
        </p:txBody>
      </p:sp>
      <p:sp>
        <p:nvSpPr>
          <p:cNvPr id="166" name="Google Shape;166;p15"/>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sp>
        <p:nvSpPr>
          <p:cNvPr id="167" name="Google Shape;167;p15"/>
          <p:cNvSpPr txBox="1">
            <a:spLocks noGrp="1"/>
          </p:cNvSpPr>
          <p:nvPr>
            <p:ph type="sldNum" idx="12"/>
          </p:nvPr>
        </p:nvSpPr>
        <p:spPr>
          <a:xfrm>
            <a:off x="8336573" y="4663225"/>
            <a:ext cx="6846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Rininger </a:t>
            </a:r>
            <a:fld id="{00000000-1234-1234-1234-123412341234}" type="slidenum">
              <a:rPr lang="en"/>
              <a:t>13</a:t>
            </a:fld>
            <a:endParaRPr/>
          </a:p>
        </p:txBody>
      </p:sp>
      <p:pic>
        <p:nvPicPr>
          <p:cNvPr id="168" name="Google Shape;168;p15"/>
          <p:cNvPicPr preferRelativeResize="0"/>
          <p:nvPr/>
        </p:nvPicPr>
        <p:blipFill rotWithShape="1">
          <a:blip r:embed="rId3">
            <a:alphaModFix/>
          </a:blip>
          <a:srcRect r="9999"/>
          <a:stretch/>
        </p:blipFill>
        <p:spPr>
          <a:xfrm>
            <a:off x="99538" y="1225225"/>
            <a:ext cx="8944925" cy="3620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Key Risks and Risk Mitigations</a:t>
            </a:r>
            <a:endParaRPr/>
          </a:p>
        </p:txBody>
      </p:sp>
      <p:graphicFrame>
        <p:nvGraphicFramePr>
          <p:cNvPr id="174" name="Google Shape;174;p17"/>
          <p:cNvGraphicFramePr/>
          <p:nvPr/>
        </p:nvGraphicFramePr>
        <p:xfrm>
          <a:off x="952500" y="1368150"/>
          <a:ext cx="7239000" cy="2686325"/>
        </p:xfrm>
        <a:graphic>
          <a:graphicData uri="http://schemas.openxmlformats.org/drawingml/2006/table">
            <a:tbl>
              <a:tblPr>
                <a:noFill/>
                <a:tableStyleId>{2DE4871D-FEDF-4128-96A5-C3AC7217894F}</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527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Risks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Risk Mitigation</a:t>
                      </a:r>
                      <a:endParaRPr sz="1400" u="none" strike="noStrike" cap="none"/>
                    </a:p>
                  </a:txBody>
                  <a:tcPr marL="91425" marR="91425" marT="91425" marB="91425" anchor="ctr"/>
                </a:tc>
                <a:extLst>
                  <a:ext uri="{0D108BD9-81ED-4DB2-BD59-A6C34878D82A}">
                    <a16:rowId xmlns:a16="http://schemas.microsoft.com/office/drawing/2014/main" val="10000"/>
                  </a:ext>
                </a:extLst>
              </a:tr>
              <a:tr h="2159325">
                <a:tc>
                  <a:txBody>
                    <a:bodyPr/>
                    <a:lstStyle/>
                    <a:p>
                      <a:pPr marL="457200" marR="0" lvl="0" indent="-317500" algn="l" rtl="0">
                        <a:lnSpc>
                          <a:spcPct val="100000"/>
                        </a:lnSpc>
                        <a:spcBef>
                          <a:spcPts val="0"/>
                        </a:spcBef>
                        <a:spcAft>
                          <a:spcPts val="0"/>
                        </a:spcAft>
                        <a:buClr>
                          <a:srgbClr val="000000"/>
                        </a:buClr>
                        <a:buSzPts val="1400"/>
                        <a:buFont typeface="Arial"/>
                        <a:buChar char="●"/>
                      </a:pPr>
                      <a:r>
                        <a:rPr lang="en" sz="1400" u="none" strike="noStrike" cap="none"/>
                        <a:t>Data Privacy and Security</a:t>
                      </a:r>
                      <a:endParaRPr sz="1400" u="none" strike="noStrike" cap="none"/>
                    </a:p>
                    <a:p>
                      <a:pPr marL="457200" marR="0" lvl="0" indent="0" algn="l" rtl="0">
                        <a:lnSpc>
                          <a:spcPct val="100000"/>
                        </a:lnSpc>
                        <a:spcBef>
                          <a:spcPts val="0"/>
                        </a:spcBef>
                        <a:spcAft>
                          <a:spcPts val="0"/>
                        </a:spcAft>
                        <a:buClr>
                          <a:srgbClr val="000000"/>
                        </a:buClr>
                        <a:buSzPts val="1400"/>
                        <a:buFont typeface="Arial"/>
                        <a:buNone/>
                      </a:pP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 sz="1400" u="none" strike="noStrike" cap="none"/>
                        <a:t>System Reliability</a:t>
                      </a:r>
                      <a:endParaRPr sz="1400" u="none" strike="noStrike" cap="none"/>
                    </a:p>
                    <a:p>
                      <a:pPr marL="457200" marR="0" lvl="0" indent="0" algn="l" rtl="0">
                        <a:lnSpc>
                          <a:spcPct val="100000"/>
                        </a:lnSpc>
                        <a:spcBef>
                          <a:spcPts val="0"/>
                        </a:spcBef>
                        <a:spcAft>
                          <a:spcPts val="0"/>
                        </a:spcAft>
                        <a:buClr>
                          <a:srgbClr val="000000"/>
                        </a:buClr>
                        <a:buSzPts val="1400"/>
                        <a:buFont typeface="Arial"/>
                        <a:buNone/>
                      </a:pP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 sz="1400" u="none" strike="noStrike" cap="none"/>
                        <a:t>Integration Challenges</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
                        <a:t>Limit exposure to third-party components</a:t>
                      </a:r>
                      <a:endParaRPr/>
                    </a:p>
                    <a:p>
                      <a:pPr marL="457200" marR="0" lvl="0" indent="0" algn="l" rtl="0">
                        <a:lnSpc>
                          <a:spcPct val="100000"/>
                        </a:lnSpc>
                        <a:spcBef>
                          <a:spcPts val="0"/>
                        </a:spcBef>
                        <a:spcAft>
                          <a:spcPts val="0"/>
                        </a:spcAft>
                        <a:buNone/>
                      </a:pPr>
                      <a:endParaRPr/>
                    </a:p>
                    <a:p>
                      <a:pPr marL="457200" marR="0" lvl="0" indent="-317500" algn="l" rtl="0">
                        <a:lnSpc>
                          <a:spcPct val="100000"/>
                        </a:lnSpc>
                        <a:spcBef>
                          <a:spcPts val="0"/>
                        </a:spcBef>
                        <a:spcAft>
                          <a:spcPts val="0"/>
                        </a:spcAft>
                        <a:buClr>
                          <a:srgbClr val="000000"/>
                        </a:buClr>
                        <a:buSzPts val="1400"/>
                        <a:buFont typeface="Arial"/>
                        <a:buChar char="●"/>
                      </a:pPr>
                      <a:r>
                        <a:rPr lang="en"/>
                        <a:t>Implement monitoring, fallback mechanisms, and regular testing</a:t>
                      </a:r>
                      <a:endParaRPr/>
                    </a:p>
                    <a:p>
                      <a:pPr marL="457200" marR="0" lvl="0" indent="0" algn="l" rtl="0">
                        <a:lnSpc>
                          <a:spcPct val="100000"/>
                        </a:lnSpc>
                        <a:spcBef>
                          <a:spcPts val="0"/>
                        </a:spcBef>
                        <a:spcAft>
                          <a:spcPts val="0"/>
                        </a:spcAft>
                        <a:buNone/>
                      </a:pPr>
                      <a:endParaRPr/>
                    </a:p>
                    <a:p>
                      <a:pPr marL="457200" marR="0" lvl="0" indent="-317500" algn="l" rtl="0">
                        <a:lnSpc>
                          <a:spcPct val="100000"/>
                        </a:lnSpc>
                        <a:spcBef>
                          <a:spcPts val="0"/>
                        </a:spcBef>
                        <a:spcAft>
                          <a:spcPts val="0"/>
                        </a:spcAft>
                        <a:buClr>
                          <a:srgbClr val="000000"/>
                        </a:buClr>
                        <a:buSzPts val="1400"/>
                        <a:buFont typeface="Arial"/>
                        <a:buChar char="●"/>
                      </a:pPr>
                      <a:r>
                        <a:rPr lang="en"/>
                        <a:t>Use modular design and well-documented APIs for easier integration</a:t>
                      </a:r>
                      <a:endParaRPr/>
                    </a:p>
                  </a:txBody>
                  <a:tcPr marL="91425" marR="91425" marT="91425" marB="91425"/>
                </a:tc>
                <a:extLst>
                  <a:ext uri="{0D108BD9-81ED-4DB2-BD59-A6C34878D82A}">
                    <a16:rowId xmlns:a16="http://schemas.microsoft.com/office/drawing/2014/main" val="10001"/>
                  </a:ext>
                </a:extLst>
              </a:tr>
            </a:tbl>
          </a:graphicData>
        </a:graphic>
      </p:graphicFrame>
      <p:sp>
        <p:nvSpPr>
          <p:cNvPr id="175" name="Google Shape;175;p17"/>
          <p:cNvSpPr txBox="1">
            <a:spLocks noGrp="1"/>
          </p:cNvSpPr>
          <p:nvPr>
            <p:ph type="sldNum" idx="12"/>
          </p:nvPr>
        </p:nvSpPr>
        <p:spPr>
          <a:xfrm>
            <a:off x="8336573" y="4663225"/>
            <a:ext cx="6846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 Bussan </a:t>
            </a: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3532cb5a2b6_2_28"/>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200"/>
              <a:buNone/>
            </a:pPr>
            <a:r>
              <a:rPr lang="en"/>
              <a:t>Project Considerations</a:t>
            </a:r>
            <a:endParaRPr/>
          </a:p>
        </p:txBody>
      </p:sp>
      <p:sp>
        <p:nvSpPr>
          <p:cNvPr id="181" name="Google Shape;181;g3532cb5a2b6_2_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Luke </a:t>
            </a: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532cb5a2b6_2_1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AI Technology Considerations</a:t>
            </a:r>
            <a:endParaRPr/>
          </a:p>
        </p:txBody>
      </p:sp>
      <p:sp>
        <p:nvSpPr>
          <p:cNvPr id="187" name="Google Shape;187;g3532cb5a2b6_2_1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OpenAI Overview</a:t>
            </a:r>
            <a:endParaRPr/>
          </a:p>
          <a:p>
            <a:pPr marL="0" lvl="0" indent="0" algn="l" rtl="0">
              <a:lnSpc>
                <a:spcPct val="115000"/>
              </a:lnSpc>
              <a:spcBef>
                <a:spcPts val="1200"/>
              </a:spcBef>
              <a:spcAft>
                <a:spcPts val="0"/>
              </a:spcAft>
              <a:buNone/>
            </a:pPr>
            <a:r>
              <a:rPr lang="en"/>
              <a:t>Strengths: </a:t>
            </a:r>
            <a:endParaRPr/>
          </a:p>
          <a:p>
            <a:pPr marL="914400" lvl="1" indent="-317500" algn="l" rtl="0">
              <a:spcBef>
                <a:spcPts val="0"/>
              </a:spcBef>
              <a:spcAft>
                <a:spcPts val="0"/>
              </a:spcAft>
              <a:buSzPts val="1400"/>
              <a:buChar char="○"/>
            </a:pPr>
            <a:r>
              <a:rPr lang="en"/>
              <a:t>Powerful, state-of-the-art AI models</a:t>
            </a:r>
            <a:endParaRPr/>
          </a:p>
          <a:p>
            <a:pPr marL="914400" lvl="1" indent="-317500" algn="l" rtl="0">
              <a:spcBef>
                <a:spcPts val="0"/>
              </a:spcBef>
              <a:spcAft>
                <a:spcPts val="0"/>
              </a:spcAft>
              <a:buSzPts val="1400"/>
              <a:buChar char="○"/>
            </a:pPr>
            <a:r>
              <a:rPr lang="en"/>
              <a:t>Strong performance-to-cost ratio</a:t>
            </a:r>
            <a:endParaRPr/>
          </a:p>
          <a:p>
            <a:pPr marL="0" lvl="0" indent="0" algn="l" rtl="0">
              <a:lnSpc>
                <a:spcPct val="115000"/>
              </a:lnSpc>
              <a:spcBef>
                <a:spcPts val="0"/>
              </a:spcBef>
              <a:spcAft>
                <a:spcPts val="0"/>
              </a:spcAft>
              <a:buNone/>
            </a:pPr>
            <a:r>
              <a:rPr lang="en"/>
              <a:t>Weakness: </a:t>
            </a:r>
            <a:endParaRPr/>
          </a:p>
          <a:p>
            <a:pPr marL="914400" lvl="1" indent="-317500" algn="l" rtl="0">
              <a:spcBef>
                <a:spcPts val="0"/>
              </a:spcBef>
              <a:spcAft>
                <a:spcPts val="0"/>
              </a:spcAft>
              <a:buSzPts val="1400"/>
              <a:buChar char="○"/>
            </a:pPr>
            <a:r>
              <a:rPr lang="en"/>
              <a:t>Token limits vary by model</a:t>
            </a:r>
            <a:endParaRPr/>
          </a:p>
          <a:p>
            <a:pPr marL="914400" lvl="1" indent="-317500" algn="l" rtl="0">
              <a:spcBef>
                <a:spcPts val="0"/>
              </a:spcBef>
              <a:spcAft>
                <a:spcPts val="0"/>
              </a:spcAft>
              <a:buSzPts val="1400"/>
              <a:buChar char="○"/>
            </a:pPr>
            <a:r>
              <a:rPr lang="en"/>
              <a:t>Occasional inaccurate responses</a:t>
            </a:r>
            <a:endParaRPr/>
          </a:p>
          <a:p>
            <a:pPr marL="0" lvl="0" indent="0" algn="l" rtl="0">
              <a:lnSpc>
                <a:spcPct val="115000"/>
              </a:lnSpc>
              <a:spcBef>
                <a:spcPts val="1200"/>
              </a:spcBef>
              <a:spcAft>
                <a:spcPts val="0"/>
              </a:spcAft>
              <a:buSzPts val="1800"/>
              <a:buNone/>
            </a:pPr>
            <a:r>
              <a:rPr lang="en"/>
              <a:t>Alternatives:</a:t>
            </a:r>
            <a:endParaRPr/>
          </a:p>
          <a:p>
            <a:pPr marL="914400" lvl="1" indent="-317500" algn="l" rtl="0">
              <a:spcBef>
                <a:spcPts val="0"/>
              </a:spcBef>
              <a:spcAft>
                <a:spcPts val="0"/>
              </a:spcAft>
              <a:buSzPts val="1400"/>
              <a:buChar char="○"/>
            </a:pPr>
            <a:r>
              <a:rPr lang="en"/>
              <a:t>Gemini</a:t>
            </a:r>
            <a:endParaRPr/>
          </a:p>
          <a:p>
            <a:pPr marL="914400" lvl="1" indent="-317500" algn="l" rtl="0">
              <a:lnSpc>
                <a:spcPct val="115000"/>
              </a:lnSpc>
              <a:spcBef>
                <a:spcPts val="0"/>
              </a:spcBef>
              <a:spcAft>
                <a:spcPts val="0"/>
              </a:spcAft>
              <a:buSzPts val="1400"/>
              <a:buChar char="○"/>
            </a:pPr>
            <a:r>
              <a:rPr lang="en"/>
              <a:t>LLAMA</a:t>
            </a:r>
            <a:endParaRPr/>
          </a:p>
        </p:txBody>
      </p:sp>
      <p:sp>
        <p:nvSpPr>
          <p:cNvPr id="188" name="Google Shape;188;g3532cb5a2b6_2_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Luke </a:t>
            </a:r>
            <a:fld id="{00000000-1234-1234-1234-123412341234}" type="slidenum">
              <a:rPr lang="en"/>
              <a:t>16</a:t>
            </a:fld>
            <a:endParaRPr/>
          </a:p>
        </p:txBody>
      </p:sp>
      <p:pic>
        <p:nvPicPr>
          <p:cNvPr id="189" name="Google Shape;189;g3532cb5a2b6_2_11"/>
          <p:cNvPicPr preferRelativeResize="0"/>
          <p:nvPr/>
        </p:nvPicPr>
        <p:blipFill rotWithShape="1">
          <a:blip r:embed="rId3">
            <a:alphaModFix/>
          </a:blip>
          <a:srcRect/>
          <a:stretch/>
        </p:blipFill>
        <p:spPr>
          <a:xfrm>
            <a:off x="6901651" y="2254100"/>
            <a:ext cx="1608500" cy="1608528"/>
          </a:xfrm>
          <a:prstGeom prst="rect">
            <a:avLst/>
          </a:prstGeom>
          <a:noFill/>
          <a:ln>
            <a:noFill/>
          </a:ln>
        </p:spPr>
      </p:pic>
      <p:pic>
        <p:nvPicPr>
          <p:cNvPr id="190" name="Google Shape;190;g3532cb5a2b6_2_11"/>
          <p:cNvPicPr preferRelativeResize="0"/>
          <p:nvPr/>
        </p:nvPicPr>
        <p:blipFill rotWithShape="1">
          <a:blip r:embed="rId4">
            <a:alphaModFix/>
          </a:blip>
          <a:srcRect/>
          <a:stretch/>
        </p:blipFill>
        <p:spPr>
          <a:xfrm>
            <a:off x="6948075" y="1225225"/>
            <a:ext cx="1515651" cy="1049099"/>
          </a:xfrm>
          <a:prstGeom prst="rect">
            <a:avLst/>
          </a:prstGeom>
          <a:noFill/>
          <a:ln>
            <a:noFill/>
          </a:ln>
        </p:spPr>
      </p:pic>
      <p:pic>
        <p:nvPicPr>
          <p:cNvPr id="191" name="Google Shape;191;g3532cb5a2b6_2_11"/>
          <p:cNvPicPr preferRelativeResize="0"/>
          <p:nvPr/>
        </p:nvPicPr>
        <p:blipFill rotWithShape="1">
          <a:blip r:embed="rId5">
            <a:alphaModFix/>
          </a:blip>
          <a:srcRect/>
          <a:stretch/>
        </p:blipFill>
        <p:spPr>
          <a:xfrm>
            <a:off x="6896170" y="3862625"/>
            <a:ext cx="1619466" cy="598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532cb5a2b6_2_2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OpenDER Technology Considerations</a:t>
            </a:r>
            <a:endParaRPr/>
          </a:p>
        </p:txBody>
      </p:sp>
      <p:sp>
        <p:nvSpPr>
          <p:cNvPr id="197" name="Google Shape;197;g3532cb5a2b6_2_21"/>
          <p:cNvSpPr txBox="1">
            <a:spLocks noGrp="1"/>
          </p:cNvSpPr>
          <p:nvPr>
            <p:ph type="body" idx="1"/>
          </p:nvPr>
        </p:nvSpPr>
        <p:spPr>
          <a:xfrm>
            <a:off x="311700" y="1225225"/>
            <a:ext cx="5575800" cy="3354000"/>
          </a:xfrm>
          <a:prstGeom prst="rect">
            <a:avLst/>
          </a:prstGeom>
        </p:spPr>
        <p:txBody>
          <a:bodyPr spcFirstLastPara="1" wrap="square" lIns="91425" tIns="91425" rIns="91425" bIns="91425" anchor="t" anchorCtr="0">
            <a:normAutofit/>
          </a:bodyPr>
          <a:lstStyle/>
          <a:p>
            <a:pPr marL="0" marR="0" lvl="0" indent="0" algn="l" rtl="0">
              <a:lnSpc>
                <a:spcPct val="115000"/>
              </a:lnSpc>
              <a:spcBef>
                <a:spcPts val="0"/>
              </a:spcBef>
              <a:spcAft>
                <a:spcPts val="0"/>
              </a:spcAft>
              <a:buNone/>
            </a:pPr>
            <a:r>
              <a:rPr lang="en"/>
              <a:t>OpenDer_interface: A work in progress API meant to manage Distributed Energy Resources with in DSS models.</a:t>
            </a:r>
            <a:endParaRPr/>
          </a:p>
          <a:p>
            <a:pPr marL="0" marR="0" lvl="0" indent="0" algn="l" rtl="0">
              <a:lnSpc>
                <a:spcPct val="115000"/>
              </a:lnSpc>
              <a:spcBef>
                <a:spcPts val="0"/>
              </a:spcBef>
              <a:spcAft>
                <a:spcPts val="0"/>
              </a:spcAft>
              <a:buNone/>
            </a:pPr>
            <a:endParaRPr/>
          </a:p>
          <a:p>
            <a:pPr marL="457200" marR="0" lvl="0" indent="-342900" algn="l" rtl="0">
              <a:lnSpc>
                <a:spcPct val="115000"/>
              </a:lnSpc>
              <a:spcBef>
                <a:spcPts val="0"/>
              </a:spcBef>
              <a:spcAft>
                <a:spcPts val="0"/>
              </a:spcAft>
              <a:buSzPts val="1800"/>
              <a:buChar char="●"/>
            </a:pPr>
            <a:r>
              <a:rPr lang="en"/>
              <a:t>Py_DSS_Interface Vs AltDSS</a:t>
            </a:r>
            <a:endParaRPr/>
          </a:p>
          <a:p>
            <a:pPr marL="914400" marR="0" lvl="1" indent="-342900" algn="l" rtl="0">
              <a:lnSpc>
                <a:spcPct val="115000"/>
              </a:lnSpc>
              <a:spcBef>
                <a:spcPts val="0"/>
              </a:spcBef>
              <a:spcAft>
                <a:spcPts val="0"/>
              </a:spcAft>
              <a:buSzPts val="1800"/>
              <a:buChar char="○"/>
            </a:pPr>
            <a:r>
              <a:rPr lang="en" sz="1800"/>
              <a:t>OpenDER_interface source code uses Py_DSS_Interface</a:t>
            </a:r>
            <a:endParaRPr sz="1800"/>
          </a:p>
          <a:p>
            <a:pPr marL="914400" marR="0" lvl="1" indent="-342900" algn="l" rtl="0">
              <a:lnSpc>
                <a:spcPct val="115000"/>
              </a:lnSpc>
              <a:spcBef>
                <a:spcPts val="0"/>
              </a:spcBef>
              <a:spcAft>
                <a:spcPts val="0"/>
              </a:spcAft>
              <a:buSzPts val="1800"/>
              <a:buChar char="○"/>
            </a:pPr>
            <a:r>
              <a:rPr lang="en" sz="1800"/>
              <a:t>AltDSS is faster and more efficient with larger circuits</a:t>
            </a:r>
            <a:endParaRPr sz="1800"/>
          </a:p>
          <a:p>
            <a:pPr marL="0" marR="0" lvl="0" indent="0" algn="l" rtl="0">
              <a:lnSpc>
                <a:spcPct val="115000"/>
              </a:lnSpc>
              <a:spcBef>
                <a:spcPts val="0"/>
              </a:spcBef>
              <a:spcAft>
                <a:spcPts val="0"/>
              </a:spcAft>
              <a:buNone/>
            </a:pPr>
            <a:endParaRPr sz="1600" baseline="30000"/>
          </a:p>
        </p:txBody>
      </p:sp>
      <p:sp>
        <p:nvSpPr>
          <p:cNvPr id="198" name="Google Shape;198;g3532cb5a2b6_2_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r>
              <a:rPr lang="en"/>
              <a:t>Luke </a:t>
            </a:r>
            <a:fld id="{00000000-1234-1234-1234-123412341234}" type="slidenum">
              <a:rPr lang="en"/>
              <a:t>17</a:t>
            </a:fld>
            <a:endParaRPr/>
          </a:p>
        </p:txBody>
      </p:sp>
      <p:pic>
        <p:nvPicPr>
          <p:cNvPr id="199" name="Google Shape;199;g3532cb5a2b6_2_21"/>
          <p:cNvPicPr preferRelativeResize="0"/>
          <p:nvPr/>
        </p:nvPicPr>
        <p:blipFill>
          <a:blip r:embed="rId3">
            <a:alphaModFix/>
          </a:blip>
          <a:stretch>
            <a:fillRect/>
          </a:stretch>
        </p:blipFill>
        <p:spPr>
          <a:xfrm>
            <a:off x="6069450" y="1719175"/>
            <a:ext cx="2951700" cy="18646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8"/>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200"/>
              <a:buNone/>
            </a:pPr>
            <a:r>
              <a:rPr lang="en"/>
              <a:t>Design</a:t>
            </a:r>
            <a:endParaRPr/>
          </a:p>
        </p:txBody>
      </p:sp>
      <p:sp>
        <p:nvSpPr>
          <p:cNvPr id="205" name="Google Shape;205;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Aditi </a:t>
            </a: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9"/>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Design - GridGPT 2.0</a:t>
            </a:r>
            <a:endParaRPr/>
          </a:p>
        </p:txBody>
      </p:sp>
      <p:sp>
        <p:nvSpPr>
          <p:cNvPr id="211" name="Google Shape;211;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Aditi </a:t>
            </a:r>
            <a:fld id="{00000000-1234-1234-1234-123412341234}" type="slidenum">
              <a:rPr lang="en"/>
              <a:t>19</a:t>
            </a:fld>
            <a:endParaRPr/>
          </a:p>
        </p:txBody>
      </p:sp>
      <p:pic>
        <p:nvPicPr>
          <p:cNvPr id="212" name="Google Shape;212;p19"/>
          <p:cNvPicPr preferRelativeResize="0"/>
          <p:nvPr/>
        </p:nvPicPr>
        <p:blipFill rotWithShape="1">
          <a:blip r:embed="rId3">
            <a:alphaModFix/>
          </a:blip>
          <a:srcRect/>
          <a:stretch/>
        </p:blipFill>
        <p:spPr>
          <a:xfrm>
            <a:off x="1662563" y="1147225"/>
            <a:ext cx="5818877" cy="3691474"/>
          </a:xfrm>
          <a:prstGeom prst="rect">
            <a:avLst/>
          </a:prstGeom>
          <a:noFill/>
          <a:ln>
            <a:noFill/>
          </a:ln>
        </p:spPr>
      </p:pic>
      <p:sp>
        <p:nvSpPr>
          <p:cNvPr id="213" name="Google Shape;213;p19"/>
          <p:cNvSpPr txBox="1"/>
          <p:nvPr/>
        </p:nvSpPr>
        <p:spPr>
          <a:xfrm>
            <a:off x="2106500" y="2673275"/>
            <a:ext cx="592200" cy="2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highlight>
                  <a:schemeClr val="lt1"/>
                </a:highlight>
                <a:latin typeface="Open Sans"/>
                <a:ea typeface="Open Sans"/>
                <a:cs typeface="Open Sans"/>
                <a:sym typeface="Open Sans"/>
              </a:rPr>
              <a:t>Firebase</a:t>
            </a:r>
            <a:endParaRPr sz="800">
              <a:solidFill>
                <a:schemeClr val="dk1"/>
              </a:solidFill>
              <a:highlight>
                <a:schemeClr val="lt1"/>
              </a:highlight>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490250" y="450150"/>
            <a:ext cx="8298000" cy="4090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endParaRPr/>
          </a:p>
        </p:txBody>
      </p:sp>
      <p:sp>
        <p:nvSpPr>
          <p:cNvPr id="70" name="Google Shape;70;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Luke </a:t>
            </a:r>
            <a:fld id="{00000000-1234-1234-1234-123412341234}" type="slidenum">
              <a:rPr lang="en"/>
              <a:t>2</a:t>
            </a:fld>
            <a:endParaRPr/>
          </a:p>
        </p:txBody>
      </p:sp>
      <p:pic>
        <p:nvPicPr>
          <p:cNvPr id="71" name="Google Shape;71;p2"/>
          <p:cNvPicPr preferRelativeResize="0"/>
          <p:nvPr/>
        </p:nvPicPr>
        <p:blipFill rotWithShape="1">
          <a:blip r:embed="rId3">
            <a:alphaModFix/>
          </a:blip>
          <a:srcRect/>
          <a:stretch/>
        </p:blipFill>
        <p:spPr>
          <a:xfrm>
            <a:off x="5583100" y="1635675"/>
            <a:ext cx="1625725" cy="1683344"/>
          </a:xfrm>
          <a:prstGeom prst="rect">
            <a:avLst/>
          </a:prstGeom>
          <a:noFill/>
          <a:ln>
            <a:noFill/>
          </a:ln>
        </p:spPr>
      </p:pic>
      <p:pic>
        <p:nvPicPr>
          <p:cNvPr id="72" name="Google Shape;72;p2"/>
          <p:cNvPicPr preferRelativeResize="0"/>
          <p:nvPr/>
        </p:nvPicPr>
        <p:blipFill rotWithShape="1">
          <a:blip r:embed="rId4">
            <a:alphaModFix/>
          </a:blip>
          <a:srcRect/>
          <a:stretch/>
        </p:blipFill>
        <p:spPr>
          <a:xfrm>
            <a:off x="282675" y="1651239"/>
            <a:ext cx="1719750" cy="1688650"/>
          </a:xfrm>
          <a:prstGeom prst="rect">
            <a:avLst/>
          </a:prstGeom>
          <a:noFill/>
          <a:ln>
            <a:noFill/>
          </a:ln>
        </p:spPr>
      </p:pic>
      <p:pic>
        <p:nvPicPr>
          <p:cNvPr id="73" name="Google Shape;73;p2"/>
          <p:cNvPicPr preferRelativeResize="0"/>
          <p:nvPr/>
        </p:nvPicPr>
        <p:blipFill rotWithShape="1">
          <a:blip r:embed="rId5">
            <a:alphaModFix/>
          </a:blip>
          <a:srcRect/>
          <a:stretch/>
        </p:blipFill>
        <p:spPr>
          <a:xfrm>
            <a:off x="2002425" y="1635674"/>
            <a:ext cx="1625727" cy="1719777"/>
          </a:xfrm>
          <a:prstGeom prst="rect">
            <a:avLst/>
          </a:prstGeom>
          <a:noFill/>
          <a:ln>
            <a:noFill/>
          </a:ln>
        </p:spPr>
      </p:pic>
      <p:pic>
        <p:nvPicPr>
          <p:cNvPr id="74" name="Google Shape;74;p2"/>
          <p:cNvPicPr preferRelativeResize="0"/>
          <p:nvPr/>
        </p:nvPicPr>
        <p:blipFill rotWithShape="1">
          <a:blip r:embed="rId6">
            <a:alphaModFix/>
          </a:blip>
          <a:srcRect/>
          <a:stretch/>
        </p:blipFill>
        <p:spPr>
          <a:xfrm>
            <a:off x="3628138" y="1635675"/>
            <a:ext cx="1719774" cy="1719776"/>
          </a:xfrm>
          <a:prstGeom prst="rect">
            <a:avLst/>
          </a:prstGeom>
          <a:noFill/>
          <a:ln>
            <a:noFill/>
          </a:ln>
        </p:spPr>
      </p:pic>
      <p:pic>
        <p:nvPicPr>
          <p:cNvPr id="75" name="Google Shape;75;p2"/>
          <p:cNvPicPr preferRelativeResize="0"/>
          <p:nvPr/>
        </p:nvPicPr>
        <p:blipFill rotWithShape="1">
          <a:blip r:embed="rId7">
            <a:alphaModFix/>
          </a:blip>
          <a:srcRect l="3436" r="3426"/>
          <a:stretch/>
        </p:blipFill>
        <p:spPr>
          <a:xfrm>
            <a:off x="7208825" y="1635675"/>
            <a:ext cx="1719752" cy="1683348"/>
          </a:xfrm>
          <a:prstGeom prst="rect">
            <a:avLst/>
          </a:prstGeom>
          <a:noFill/>
          <a:ln>
            <a:noFill/>
          </a:ln>
        </p:spPr>
      </p:pic>
      <p:sp>
        <p:nvSpPr>
          <p:cNvPr id="76" name="Google Shape;76;p2"/>
          <p:cNvSpPr txBox="1"/>
          <p:nvPr/>
        </p:nvSpPr>
        <p:spPr>
          <a:xfrm>
            <a:off x="235450" y="3355450"/>
            <a:ext cx="1719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1297"/>
              <a:buFont typeface="Arial"/>
              <a:buNone/>
            </a:pPr>
            <a:r>
              <a:rPr lang="en" sz="1297" b="1" i="0" u="none" strike="noStrike" cap="none">
                <a:solidFill>
                  <a:schemeClr val="dk1"/>
                </a:solidFill>
                <a:latin typeface="Economica"/>
                <a:ea typeface="Economica"/>
                <a:cs typeface="Economica"/>
                <a:sym typeface="Economica"/>
              </a:rPr>
              <a:t>Luke Eitzmann</a:t>
            </a:r>
            <a:endParaRPr sz="1297" b="1" i="0" u="none" strike="noStrike" cap="none">
              <a:solidFill>
                <a:schemeClr val="dk1"/>
              </a:solidFill>
              <a:latin typeface="Economica"/>
              <a:ea typeface="Economica"/>
              <a:cs typeface="Economica"/>
              <a:sym typeface="Economica"/>
            </a:endParaRPr>
          </a:p>
          <a:p>
            <a:pPr marL="0" marR="0" lvl="0" indent="0" algn="ctr" rtl="0">
              <a:lnSpc>
                <a:spcPct val="80000"/>
              </a:lnSpc>
              <a:spcBef>
                <a:spcPts val="0"/>
              </a:spcBef>
              <a:spcAft>
                <a:spcPts val="0"/>
              </a:spcAft>
              <a:buClr>
                <a:schemeClr val="dk1"/>
              </a:buClr>
              <a:buSzPts val="523"/>
              <a:buFont typeface="Arial"/>
              <a:buNone/>
            </a:pPr>
            <a:r>
              <a:rPr lang="en" sz="1297" b="1" i="0" u="none" strike="noStrike" cap="none">
                <a:solidFill>
                  <a:schemeClr val="dk1"/>
                </a:solidFill>
                <a:latin typeface="Economica"/>
                <a:ea typeface="Economica"/>
                <a:cs typeface="Economica"/>
                <a:sym typeface="Economica"/>
              </a:rPr>
              <a:t>  </a:t>
            </a:r>
            <a:r>
              <a:rPr lang="en" sz="1297" b="1">
                <a:solidFill>
                  <a:schemeClr val="dk1"/>
                </a:solidFill>
                <a:latin typeface="Economica"/>
                <a:ea typeface="Economica"/>
                <a:cs typeface="Economica"/>
                <a:sym typeface="Economica"/>
              </a:rPr>
              <a:t>Power Co-</a:t>
            </a:r>
            <a:r>
              <a:rPr lang="en" sz="1297" b="1" i="0" u="none" strike="noStrike" cap="none">
                <a:solidFill>
                  <a:schemeClr val="dk1"/>
                </a:solidFill>
                <a:latin typeface="Economica"/>
                <a:ea typeface="Economica"/>
                <a:cs typeface="Economica"/>
                <a:sym typeface="Economica"/>
              </a:rPr>
              <a:t>Lead</a:t>
            </a:r>
            <a:endParaRPr sz="1800" b="1" i="0" u="none" strike="noStrike" cap="none">
              <a:solidFill>
                <a:schemeClr val="dk1"/>
              </a:solidFill>
              <a:latin typeface="Open Sans"/>
              <a:ea typeface="Open Sans"/>
              <a:cs typeface="Open Sans"/>
              <a:sym typeface="Open Sans"/>
            </a:endParaRPr>
          </a:p>
        </p:txBody>
      </p:sp>
      <p:sp>
        <p:nvSpPr>
          <p:cNvPr id="77" name="Google Shape;77;p2"/>
          <p:cNvSpPr txBox="1"/>
          <p:nvPr/>
        </p:nvSpPr>
        <p:spPr>
          <a:xfrm>
            <a:off x="1955338" y="3355450"/>
            <a:ext cx="1719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1297"/>
              <a:buFont typeface="Arial"/>
              <a:buNone/>
            </a:pPr>
            <a:r>
              <a:rPr lang="en" sz="1297" b="1" i="0" u="none" strike="noStrike" cap="none">
                <a:solidFill>
                  <a:schemeClr val="dk1"/>
                </a:solidFill>
                <a:latin typeface="Economica"/>
                <a:ea typeface="Economica"/>
                <a:cs typeface="Economica"/>
                <a:sym typeface="Economica"/>
              </a:rPr>
              <a:t>Scott Rininger</a:t>
            </a:r>
            <a:endParaRPr sz="1297" b="1" i="0" u="none" strike="noStrike" cap="none">
              <a:solidFill>
                <a:schemeClr val="dk1"/>
              </a:solidFill>
              <a:latin typeface="Economica"/>
              <a:ea typeface="Economica"/>
              <a:cs typeface="Economica"/>
              <a:sym typeface="Economica"/>
            </a:endParaRPr>
          </a:p>
          <a:p>
            <a:pPr marL="0" marR="0" lvl="0" indent="0" algn="ctr" rtl="0">
              <a:lnSpc>
                <a:spcPct val="80000"/>
              </a:lnSpc>
              <a:spcBef>
                <a:spcPts val="0"/>
              </a:spcBef>
              <a:spcAft>
                <a:spcPts val="0"/>
              </a:spcAft>
              <a:buClr>
                <a:srgbClr val="000000"/>
              </a:buClr>
              <a:buSzPts val="1297"/>
              <a:buFont typeface="Arial"/>
              <a:buNone/>
            </a:pPr>
            <a:r>
              <a:rPr lang="en" sz="1297" b="1" i="0" u="none" strike="noStrike" cap="none">
                <a:solidFill>
                  <a:schemeClr val="dk1"/>
                </a:solidFill>
                <a:latin typeface="Economica"/>
                <a:ea typeface="Economica"/>
                <a:cs typeface="Economica"/>
                <a:sym typeface="Economica"/>
              </a:rPr>
              <a:t> </a:t>
            </a:r>
            <a:r>
              <a:rPr lang="en" sz="1297" b="1">
                <a:solidFill>
                  <a:schemeClr val="dk1"/>
                </a:solidFill>
                <a:latin typeface="Economica"/>
                <a:ea typeface="Economica"/>
                <a:cs typeface="Economica"/>
                <a:sym typeface="Economica"/>
              </a:rPr>
              <a:t>Power Co-Lead</a:t>
            </a:r>
            <a:endParaRPr sz="1800" b="1" i="0" u="none" strike="noStrike" cap="none">
              <a:solidFill>
                <a:schemeClr val="dk1"/>
              </a:solidFill>
              <a:latin typeface="Open Sans"/>
              <a:ea typeface="Open Sans"/>
              <a:cs typeface="Open Sans"/>
              <a:sym typeface="Open Sans"/>
            </a:endParaRPr>
          </a:p>
        </p:txBody>
      </p:sp>
      <p:sp>
        <p:nvSpPr>
          <p:cNvPr id="78" name="Google Shape;78;p2"/>
          <p:cNvSpPr txBox="1"/>
          <p:nvPr/>
        </p:nvSpPr>
        <p:spPr>
          <a:xfrm>
            <a:off x="3712050" y="3355450"/>
            <a:ext cx="1719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1297"/>
              <a:buFont typeface="Arial"/>
              <a:buNone/>
            </a:pPr>
            <a:r>
              <a:rPr lang="en" sz="1297" b="1" i="0" u="none" strike="noStrike" cap="none">
                <a:solidFill>
                  <a:schemeClr val="dk1"/>
                </a:solidFill>
                <a:latin typeface="Economica"/>
                <a:ea typeface="Economica"/>
                <a:cs typeface="Economica"/>
                <a:sym typeface="Economica"/>
              </a:rPr>
              <a:t>Ian Louis</a:t>
            </a:r>
            <a:endParaRPr sz="1297" b="1" i="0" u="none" strike="noStrike" cap="none">
              <a:solidFill>
                <a:schemeClr val="dk1"/>
              </a:solidFill>
              <a:latin typeface="Economica"/>
              <a:ea typeface="Economica"/>
              <a:cs typeface="Economica"/>
              <a:sym typeface="Economica"/>
            </a:endParaRPr>
          </a:p>
          <a:p>
            <a:pPr marL="0" marR="0" lvl="0" indent="0" algn="ctr" rtl="0">
              <a:lnSpc>
                <a:spcPct val="80000"/>
              </a:lnSpc>
              <a:spcBef>
                <a:spcPts val="0"/>
              </a:spcBef>
              <a:spcAft>
                <a:spcPts val="0"/>
              </a:spcAft>
              <a:buClr>
                <a:srgbClr val="000000"/>
              </a:buClr>
              <a:buSzPts val="1297"/>
              <a:buFont typeface="Arial"/>
              <a:buNone/>
            </a:pPr>
            <a:r>
              <a:rPr lang="en" sz="1297" b="1">
                <a:solidFill>
                  <a:schemeClr val="dk1"/>
                </a:solidFill>
                <a:latin typeface="Economica"/>
                <a:ea typeface="Economica"/>
                <a:cs typeface="Economica"/>
                <a:sym typeface="Economica"/>
              </a:rPr>
              <a:t>Power Co-</a:t>
            </a:r>
            <a:r>
              <a:rPr lang="en" sz="1297" b="1" i="0" u="none" strike="noStrike" cap="none">
                <a:solidFill>
                  <a:schemeClr val="dk1"/>
                </a:solidFill>
                <a:latin typeface="Economica"/>
                <a:ea typeface="Economica"/>
                <a:cs typeface="Economica"/>
                <a:sym typeface="Economica"/>
              </a:rPr>
              <a:t>Lead</a:t>
            </a:r>
            <a:endParaRPr sz="1800" b="1" i="0" u="none" strike="noStrike" cap="none">
              <a:solidFill>
                <a:schemeClr val="dk1"/>
              </a:solidFill>
              <a:latin typeface="Open Sans"/>
              <a:ea typeface="Open Sans"/>
              <a:cs typeface="Open Sans"/>
              <a:sym typeface="Open Sans"/>
            </a:endParaRPr>
          </a:p>
        </p:txBody>
      </p:sp>
      <p:sp>
        <p:nvSpPr>
          <p:cNvPr id="79" name="Google Shape;79;p2"/>
          <p:cNvSpPr txBox="1"/>
          <p:nvPr/>
        </p:nvSpPr>
        <p:spPr>
          <a:xfrm>
            <a:off x="5536013" y="3355450"/>
            <a:ext cx="1719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1297"/>
              <a:buFont typeface="Arial"/>
              <a:buNone/>
            </a:pPr>
            <a:r>
              <a:rPr lang="en" sz="1297" b="1" i="0" u="none" strike="noStrike" cap="none">
                <a:solidFill>
                  <a:schemeClr val="dk1"/>
                </a:solidFill>
                <a:latin typeface="Economica"/>
                <a:ea typeface="Economica"/>
                <a:cs typeface="Economica"/>
                <a:sym typeface="Economica"/>
              </a:rPr>
              <a:t>Ian Bussan</a:t>
            </a:r>
            <a:endParaRPr sz="1297" b="1" i="0" u="none" strike="noStrike" cap="none">
              <a:solidFill>
                <a:schemeClr val="dk1"/>
              </a:solidFill>
              <a:latin typeface="Economica"/>
              <a:ea typeface="Economica"/>
              <a:cs typeface="Economica"/>
              <a:sym typeface="Economica"/>
            </a:endParaRPr>
          </a:p>
          <a:p>
            <a:pPr marL="0" marR="0" lvl="0" indent="0" algn="ctr" rtl="0">
              <a:lnSpc>
                <a:spcPct val="80000"/>
              </a:lnSpc>
              <a:spcBef>
                <a:spcPts val="0"/>
              </a:spcBef>
              <a:spcAft>
                <a:spcPts val="0"/>
              </a:spcAft>
              <a:buClr>
                <a:schemeClr val="dk1"/>
              </a:buClr>
              <a:buSzPts val="523"/>
              <a:buFont typeface="Arial"/>
              <a:buNone/>
            </a:pPr>
            <a:r>
              <a:rPr lang="en" sz="1297" b="1" i="0" u="none" strike="noStrike" cap="none">
                <a:solidFill>
                  <a:schemeClr val="dk1"/>
                </a:solidFill>
                <a:latin typeface="Economica"/>
                <a:ea typeface="Economica"/>
                <a:cs typeface="Economica"/>
                <a:sym typeface="Economica"/>
              </a:rPr>
              <a:t> AI Co-Lead</a:t>
            </a:r>
            <a:endParaRPr sz="1800" b="1" i="0" u="none" strike="noStrike" cap="none">
              <a:solidFill>
                <a:schemeClr val="dk1"/>
              </a:solidFill>
              <a:latin typeface="Open Sans"/>
              <a:ea typeface="Open Sans"/>
              <a:cs typeface="Open Sans"/>
              <a:sym typeface="Open Sans"/>
            </a:endParaRPr>
          </a:p>
        </p:txBody>
      </p:sp>
      <p:sp>
        <p:nvSpPr>
          <p:cNvPr id="80" name="Google Shape;80;p2"/>
          <p:cNvSpPr txBox="1"/>
          <p:nvPr/>
        </p:nvSpPr>
        <p:spPr>
          <a:xfrm>
            <a:off x="7188638" y="3355450"/>
            <a:ext cx="1719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1297"/>
              <a:buFont typeface="Arial"/>
              <a:buNone/>
            </a:pPr>
            <a:r>
              <a:rPr lang="en" sz="1297" b="1" i="0" u="none" strike="noStrike" cap="none">
                <a:solidFill>
                  <a:schemeClr val="dk1"/>
                </a:solidFill>
                <a:latin typeface="Economica"/>
                <a:ea typeface="Economica"/>
                <a:cs typeface="Economica"/>
                <a:sym typeface="Economica"/>
              </a:rPr>
              <a:t>Aditi Nachnani</a:t>
            </a:r>
            <a:endParaRPr sz="1297" b="1" i="0" u="none" strike="noStrike" cap="none">
              <a:solidFill>
                <a:schemeClr val="dk1"/>
              </a:solidFill>
              <a:latin typeface="Economica"/>
              <a:ea typeface="Economica"/>
              <a:cs typeface="Economica"/>
              <a:sym typeface="Economica"/>
            </a:endParaRPr>
          </a:p>
          <a:p>
            <a:pPr marL="0" marR="0" lvl="0" indent="0" algn="ctr" rtl="0">
              <a:lnSpc>
                <a:spcPct val="80000"/>
              </a:lnSpc>
              <a:spcBef>
                <a:spcPts val="0"/>
              </a:spcBef>
              <a:spcAft>
                <a:spcPts val="0"/>
              </a:spcAft>
              <a:buClr>
                <a:schemeClr val="dk1"/>
              </a:buClr>
              <a:buSzPts val="523"/>
              <a:buFont typeface="Arial"/>
              <a:buNone/>
            </a:pPr>
            <a:r>
              <a:rPr lang="en" sz="1297" b="1" i="0" u="none" strike="noStrike" cap="none">
                <a:solidFill>
                  <a:schemeClr val="dk1"/>
                </a:solidFill>
                <a:latin typeface="Economica"/>
                <a:ea typeface="Economica"/>
                <a:cs typeface="Economica"/>
                <a:sym typeface="Economica"/>
              </a:rPr>
              <a:t>AI Co-Lead</a:t>
            </a:r>
            <a:endParaRPr sz="1800" b="1" i="0" u="none" strike="noStrike" cap="none">
              <a:solidFill>
                <a:schemeClr val="dk1"/>
              </a:solidFill>
              <a:latin typeface="Open Sans"/>
              <a:ea typeface="Open Sans"/>
              <a:cs typeface="Open Sans"/>
              <a:sym typeface="Open Sans"/>
            </a:endParaRPr>
          </a:p>
        </p:txBody>
      </p:sp>
      <p:sp>
        <p:nvSpPr>
          <p:cNvPr id="81" name="Google Shape;81;p2"/>
          <p:cNvSpPr txBox="1"/>
          <p:nvPr/>
        </p:nvSpPr>
        <p:spPr>
          <a:xfrm>
            <a:off x="278325" y="1163700"/>
            <a:ext cx="4998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chemeClr val="dk1"/>
                </a:solidFill>
                <a:latin typeface="Open Sans"/>
                <a:ea typeface="Open Sans"/>
                <a:cs typeface="Open Sans"/>
                <a:sym typeface="Open Sans"/>
              </a:rPr>
              <a:t>Grid Team</a:t>
            </a:r>
            <a:endParaRPr sz="3000" b="0" i="0" u="none" strike="noStrike" cap="none">
              <a:solidFill>
                <a:schemeClr val="dk1"/>
              </a:solidFill>
              <a:latin typeface="Open Sans"/>
              <a:ea typeface="Open Sans"/>
              <a:cs typeface="Open Sans"/>
              <a:sym typeface="Open Sans"/>
            </a:endParaRPr>
          </a:p>
        </p:txBody>
      </p:sp>
      <p:sp>
        <p:nvSpPr>
          <p:cNvPr id="82" name="Google Shape;82;p2"/>
          <p:cNvSpPr txBox="1"/>
          <p:nvPr/>
        </p:nvSpPr>
        <p:spPr>
          <a:xfrm>
            <a:off x="5583100" y="1163700"/>
            <a:ext cx="31785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chemeClr val="dk1"/>
                </a:solidFill>
                <a:latin typeface="Open Sans"/>
                <a:ea typeface="Open Sans"/>
                <a:cs typeface="Open Sans"/>
                <a:sym typeface="Open Sans"/>
              </a:rPr>
              <a:t>AI Team</a:t>
            </a:r>
            <a:endParaRPr sz="3000" b="0" i="0" u="none" strike="noStrike" cap="none">
              <a:solidFill>
                <a:schemeClr val="dk1"/>
              </a:solidFill>
              <a:latin typeface="Open Sans"/>
              <a:ea typeface="Open Sans"/>
              <a:cs typeface="Open Sans"/>
              <a:sym typeface="Open Sans"/>
            </a:endParaRPr>
          </a:p>
        </p:txBody>
      </p:sp>
      <p:sp>
        <p:nvSpPr>
          <p:cNvPr id="83" name="Google Shape;83;p2"/>
          <p:cNvSpPr txBox="1"/>
          <p:nvPr/>
        </p:nvSpPr>
        <p:spPr>
          <a:xfrm>
            <a:off x="0" y="4818625"/>
            <a:ext cx="13137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2"/>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200"/>
              <a:buNone/>
            </a:pPr>
            <a:r>
              <a:rPr lang="en"/>
              <a:t>The GPT’s</a:t>
            </a:r>
            <a:endParaRPr/>
          </a:p>
        </p:txBody>
      </p:sp>
      <p:sp>
        <p:nvSpPr>
          <p:cNvPr id="219" name="Google Shape;219;p22"/>
          <p:cNvSpPr txBox="1">
            <a:spLocks noGrp="1"/>
          </p:cNvSpPr>
          <p:nvPr>
            <p:ph type="sldNum" idx="12"/>
          </p:nvPr>
        </p:nvSpPr>
        <p:spPr>
          <a:xfrm>
            <a:off x="8370300" y="4663225"/>
            <a:ext cx="6510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 Louis </a:t>
            </a: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dso_GPT</a:t>
            </a:r>
            <a:endParaRPr/>
          </a:p>
        </p:txBody>
      </p:sp>
      <p:sp>
        <p:nvSpPr>
          <p:cNvPr id="225" name="Google Shape;225;p2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Clr>
                <a:schemeClr val="dk1"/>
              </a:buClr>
              <a:buSzPct val="61111"/>
              <a:buFont typeface="Arial"/>
              <a:buNone/>
            </a:pPr>
            <a:r>
              <a:rPr lang="en"/>
              <a:t>Use Case: </a:t>
            </a:r>
            <a:endParaRPr/>
          </a:p>
          <a:p>
            <a:pPr marL="457200" lvl="0" indent="-334327" algn="l" rtl="0">
              <a:lnSpc>
                <a:spcPct val="115000"/>
              </a:lnSpc>
              <a:spcBef>
                <a:spcPts val="1200"/>
              </a:spcBef>
              <a:spcAft>
                <a:spcPts val="0"/>
              </a:spcAft>
              <a:buSzPct val="100000"/>
              <a:buChar char="●"/>
            </a:pPr>
            <a:r>
              <a:rPr lang="en"/>
              <a:t>Aggregated DERs together to form Virtual Power Plants (VPPs)</a:t>
            </a:r>
            <a:endParaRPr/>
          </a:p>
          <a:p>
            <a:pPr marL="457200" lvl="0" indent="-334327" algn="l" rtl="0">
              <a:lnSpc>
                <a:spcPct val="115000"/>
              </a:lnSpc>
              <a:spcBef>
                <a:spcPts val="0"/>
              </a:spcBef>
              <a:spcAft>
                <a:spcPts val="0"/>
              </a:spcAft>
              <a:buSzPct val="100000"/>
              <a:buChar char="●"/>
            </a:pPr>
            <a:r>
              <a:rPr lang="en"/>
              <a:t>Scrapes DER data from OpenDSS files </a:t>
            </a:r>
            <a:endParaRPr/>
          </a:p>
          <a:p>
            <a:pPr marL="0" lvl="0" indent="0" algn="l" rtl="0">
              <a:lnSpc>
                <a:spcPct val="115000"/>
              </a:lnSpc>
              <a:spcBef>
                <a:spcPts val="1200"/>
              </a:spcBef>
              <a:spcAft>
                <a:spcPts val="0"/>
              </a:spcAft>
              <a:buClr>
                <a:schemeClr val="dk1"/>
              </a:buClr>
              <a:buSzPct val="61111"/>
              <a:buFont typeface="Arial"/>
              <a:buNone/>
            </a:pPr>
            <a:r>
              <a:rPr lang="en"/>
              <a:t>Implementation:</a:t>
            </a:r>
            <a:endParaRPr/>
          </a:p>
          <a:p>
            <a:pPr marL="457200" lvl="0" indent="-334327" algn="l" rtl="0">
              <a:lnSpc>
                <a:spcPct val="115000"/>
              </a:lnSpc>
              <a:spcBef>
                <a:spcPts val="1200"/>
              </a:spcBef>
              <a:spcAft>
                <a:spcPts val="0"/>
              </a:spcAft>
              <a:buSzPct val="100000"/>
              <a:buChar char="●"/>
            </a:pPr>
            <a:r>
              <a:rPr lang="en"/>
              <a:t>Use DER data to form VPPs</a:t>
            </a:r>
            <a:endParaRPr/>
          </a:p>
          <a:p>
            <a:pPr marL="914400" lvl="1" indent="-310832" algn="l" rtl="0">
              <a:lnSpc>
                <a:spcPct val="115000"/>
              </a:lnSpc>
              <a:spcBef>
                <a:spcPts val="0"/>
              </a:spcBef>
              <a:spcAft>
                <a:spcPts val="0"/>
              </a:spcAft>
              <a:buSzPct val="100000"/>
              <a:buChar char="○"/>
            </a:pPr>
            <a:r>
              <a:rPr lang="en"/>
              <a:t>Uses generation data</a:t>
            </a:r>
            <a:endParaRPr/>
          </a:p>
          <a:p>
            <a:pPr marL="457200" lvl="0" indent="-334327" algn="l" rtl="0">
              <a:lnSpc>
                <a:spcPct val="115000"/>
              </a:lnSpc>
              <a:spcBef>
                <a:spcPts val="0"/>
              </a:spcBef>
              <a:spcAft>
                <a:spcPts val="0"/>
              </a:spcAft>
              <a:buSzPct val="100000"/>
              <a:buChar char="●"/>
            </a:pPr>
            <a:r>
              <a:rPr lang="en"/>
              <a:t>Finds Groupings of DERs to Minimize this formula</a:t>
            </a:r>
            <a:endParaRPr/>
          </a:p>
          <a:p>
            <a:pPr marL="914400" lvl="1" indent="-310832" algn="l" rtl="0">
              <a:lnSpc>
                <a:spcPct val="115000"/>
              </a:lnSpc>
              <a:spcBef>
                <a:spcPts val="0"/>
              </a:spcBef>
              <a:spcAft>
                <a:spcPts val="0"/>
              </a:spcAft>
              <a:buSzPct val="100000"/>
              <a:buChar char="○"/>
            </a:pPr>
            <a:r>
              <a:rPr lang="en"/>
              <a:t> Voltage Instability + Power Factor Instability + System Losses</a:t>
            </a:r>
            <a:endParaRPr/>
          </a:p>
          <a:p>
            <a:pPr marL="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endParaRPr/>
          </a:p>
          <a:p>
            <a:pPr marL="0" lvl="0" indent="0" algn="l" rtl="0">
              <a:lnSpc>
                <a:spcPct val="115000"/>
              </a:lnSpc>
              <a:spcBef>
                <a:spcPts val="1200"/>
              </a:spcBef>
              <a:spcAft>
                <a:spcPts val="1200"/>
              </a:spcAft>
              <a:buSzPct val="100000"/>
              <a:buNone/>
            </a:pPr>
            <a:endParaRPr/>
          </a:p>
        </p:txBody>
      </p:sp>
      <p:sp>
        <p:nvSpPr>
          <p:cNvPr id="226" name="Google Shape;226;p23"/>
          <p:cNvSpPr txBox="1">
            <a:spLocks noGrp="1"/>
          </p:cNvSpPr>
          <p:nvPr>
            <p:ph type="sldNum" idx="12"/>
          </p:nvPr>
        </p:nvSpPr>
        <p:spPr>
          <a:xfrm>
            <a:off x="8318748" y="4663225"/>
            <a:ext cx="7023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 Louis </a:t>
            </a: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532cb5a2b6_0_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dso_GPT Demo</a:t>
            </a:r>
            <a:endParaRPr/>
          </a:p>
        </p:txBody>
      </p:sp>
      <p:sp>
        <p:nvSpPr>
          <p:cNvPr id="232" name="Google Shape;232;g3532cb5a2b6_0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r>
              <a:rPr lang="en"/>
              <a:t>Louis </a:t>
            </a:r>
            <a:fld id="{00000000-1234-1234-1234-123412341234}" type="slidenum">
              <a:rPr lang="en"/>
              <a:t>22</a:t>
            </a:fld>
            <a:endParaRPr/>
          </a:p>
        </p:txBody>
      </p:sp>
      <p:pic>
        <p:nvPicPr>
          <p:cNvPr id="233" name="Google Shape;233;g3532cb5a2b6_0_0" title="SeniorDesignVPPDemo.mp4">
            <a:hlinkClick r:id="rId3"/>
          </p:cNvPr>
          <p:cNvPicPr preferRelativeResize="0"/>
          <p:nvPr/>
        </p:nvPicPr>
        <p:blipFill>
          <a:blip r:embed="rId4">
            <a:alphaModFix/>
          </a:blip>
          <a:stretch>
            <a:fillRect/>
          </a:stretch>
        </p:blipFill>
        <p:spPr>
          <a:xfrm>
            <a:off x="0" y="1034255"/>
            <a:ext cx="9144000" cy="33250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532cb5a2b6_0_8"/>
          <p:cNvSpPr txBox="1">
            <a:spLocks noGrp="1"/>
          </p:cNvSpPr>
          <p:nvPr>
            <p:ph type="title"/>
          </p:nvPr>
        </p:nvSpPr>
        <p:spPr>
          <a:xfrm>
            <a:off x="86625" y="2112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dso_GPT Optimization</a:t>
            </a:r>
            <a:endParaRPr/>
          </a:p>
        </p:txBody>
      </p:sp>
      <p:sp>
        <p:nvSpPr>
          <p:cNvPr id="239" name="Google Shape;239;g3532cb5a2b6_0_8"/>
          <p:cNvSpPr txBox="1">
            <a:spLocks noGrp="1"/>
          </p:cNvSpPr>
          <p:nvPr>
            <p:ph type="body" idx="1"/>
          </p:nvPr>
        </p:nvSpPr>
        <p:spPr>
          <a:xfrm>
            <a:off x="311700" y="123357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This code is used to generate</a:t>
            </a:r>
            <a:endParaRPr/>
          </a:p>
          <a:p>
            <a:pPr marL="457200" lvl="0" indent="0" algn="l" rtl="0">
              <a:spcBef>
                <a:spcPts val="0"/>
              </a:spcBef>
              <a:spcAft>
                <a:spcPts val="0"/>
              </a:spcAft>
              <a:buNone/>
            </a:pPr>
            <a:r>
              <a:rPr lang="en"/>
              <a:t>the Virtual power plants.</a:t>
            </a:r>
            <a:endParaRPr/>
          </a:p>
        </p:txBody>
      </p:sp>
      <p:sp>
        <p:nvSpPr>
          <p:cNvPr id="240" name="Google Shape;240;g3532cb5a2b6_0_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a:p>
        </p:txBody>
      </p:sp>
      <p:pic>
        <p:nvPicPr>
          <p:cNvPr id="241" name="Google Shape;241;g3532cb5a2b6_0_8"/>
          <p:cNvPicPr preferRelativeResize="0"/>
          <p:nvPr/>
        </p:nvPicPr>
        <p:blipFill>
          <a:blip r:embed="rId3">
            <a:alphaModFix/>
          </a:blip>
          <a:stretch>
            <a:fillRect/>
          </a:stretch>
        </p:blipFill>
        <p:spPr>
          <a:xfrm>
            <a:off x="4037300" y="392325"/>
            <a:ext cx="5106701" cy="44880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6"/>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dss_GPT</a:t>
            </a:r>
            <a:endParaRPr/>
          </a:p>
        </p:txBody>
      </p:sp>
      <p:sp>
        <p:nvSpPr>
          <p:cNvPr id="247" name="Google Shape;247;p26"/>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Automates the job of editing and writing dss files </a:t>
            </a:r>
            <a:endParaRPr/>
          </a:p>
          <a:p>
            <a:pPr marL="457200" lvl="0" indent="-342900" algn="l" rtl="0">
              <a:lnSpc>
                <a:spcPct val="115000"/>
              </a:lnSpc>
              <a:spcBef>
                <a:spcPts val="0"/>
              </a:spcBef>
              <a:spcAft>
                <a:spcPts val="0"/>
              </a:spcAft>
              <a:buSzPts val="1800"/>
              <a:buChar char="●"/>
            </a:pPr>
            <a:r>
              <a:rPr lang="en"/>
              <a:t>Users can ask specific questions about the DSS files that the user uploads</a:t>
            </a:r>
            <a:endParaRPr/>
          </a:p>
        </p:txBody>
      </p:sp>
      <p:sp>
        <p:nvSpPr>
          <p:cNvPr id="248" name="Google Shape;24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Aditi </a:t>
            </a:r>
            <a:fld id="{00000000-1234-1234-1234-123412341234}" type="slidenum">
              <a:rPr lang="en"/>
              <a:t>24</a:t>
            </a:fld>
            <a:endParaRPr/>
          </a:p>
        </p:txBody>
      </p:sp>
      <p:pic>
        <p:nvPicPr>
          <p:cNvPr id="249" name="Google Shape;249;p26"/>
          <p:cNvPicPr preferRelativeResize="0"/>
          <p:nvPr/>
        </p:nvPicPr>
        <p:blipFill>
          <a:blip r:embed="rId3">
            <a:alphaModFix/>
          </a:blip>
          <a:stretch>
            <a:fillRect/>
          </a:stretch>
        </p:blipFill>
        <p:spPr>
          <a:xfrm>
            <a:off x="4422676" y="2343325"/>
            <a:ext cx="4636723" cy="2424776"/>
          </a:xfrm>
          <a:prstGeom prst="rect">
            <a:avLst/>
          </a:prstGeom>
          <a:noFill/>
          <a:ln>
            <a:noFill/>
          </a:ln>
        </p:spPr>
      </p:pic>
      <p:pic>
        <p:nvPicPr>
          <p:cNvPr id="250" name="Google Shape;250;p26"/>
          <p:cNvPicPr preferRelativeResize="0"/>
          <p:nvPr/>
        </p:nvPicPr>
        <p:blipFill>
          <a:blip r:embed="rId4">
            <a:alphaModFix/>
          </a:blip>
          <a:stretch>
            <a:fillRect/>
          </a:stretch>
        </p:blipFill>
        <p:spPr>
          <a:xfrm>
            <a:off x="0" y="2343325"/>
            <a:ext cx="4241695" cy="2290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3532cb5a2b6_1_0"/>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dss_GPT Demo</a:t>
            </a:r>
            <a:endParaRPr/>
          </a:p>
        </p:txBody>
      </p:sp>
      <p:sp>
        <p:nvSpPr>
          <p:cNvPr id="256" name="Google Shape;256;g3532cb5a2b6_1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Aditi </a:t>
            </a:r>
            <a:fld id="{00000000-1234-1234-1234-123412341234}" type="slidenum">
              <a:rPr lang="en"/>
              <a:t>25</a:t>
            </a:fld>
            <a:endParaRPr/>
          </a:p>
        </p:txBody>
      </p:sp>
      <p:pic>
        <p:nvPicPr>
          <p:cNvPr id="257" name="Google Shape;257;g3532cb5a2b6_1_0" title="dss_gpt.mov">
            <a:hlinkClick r:id="rId3"/>
          </p:cNvPr>
          <p:cNvPicPr preferRelativeResize="0"/>
          <p:nvPr/>
        </p:nvPicPr>
        <p:blipFill>
          <a:blip r:embed="rId4">
            <a:alphaModFix/>
          </a:blip>
          <a:stretch>
            <a:fillRect/>
          </a:stretch>
        </p:blipFill>
        <p:spPr>
          <a:xfrm>
            <a:off x="2286000" y="111027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db_GPT</a:t>
            </a:r>
            <a:endParaRPr/>
          </a:p>
        </p:txBody>
      </p:sp>
      <p:sp>
        <p:nvSpPr>
          <p:cNvPr id="263" name="Google Shape;263;p27"/>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a:t>Use Case:</a:t>
            </a:r>
            <a:endParaRPr/>
          </a:p>
          <a:p>
            <a:pPr marL="457200" lvl="0" indent="-342900" algn="l" rtl="0">
              <a:lnSpc>
                <a:spcPct val="115000"/>
              </a:lnSpc>
              <a:spcBef>
                <a:spcPts val="1200"/>
              </a:spcBef>
              <a:spcAft>
                <a:spcPts val="0"/>
              </a:spcAft>
              <a:buSzPts val="1800"/>
              <a:buChar char="●"/>
            </a:pPr>
            <a:r>
              <a:rPr lang="en"/>
              <a:t>Retrieve data from Neo4j (Grid System)</a:t>
            </a:r>
            <a:endParaRPr/>
          </a:p>
          <a:p>
            <a:pPr marL="457200" lvl="0" indent="-342900" algn="l" rtl="0">
              <a:lnSpc>
                <a:spcPct val="115000"/>
              </a:lnSpc>
              <a:spcBef>
                <a:spcPts val="0"/>
              </a:spcBef>
              <a:spcAft>
                <a:spcPts val="0"/>
              </a:spcAft>
              <a:buSzPts val="1800"/>
              <a:buChar char="●"/>
            </a:pPr>
            <a:r>
              <a:rPr lang="en"/>
              <a:t>Access key information about the grid model, including:</a:t>
            </a:r>
            <a:endParaRPr/>
          </a:p>
          <a:p>
            <a:pPr marL="914400" lvl="1" indent="-342900" algn="l" rtl="0">
              <a:lnSpc>
                <a:spcPct val="115000"/>
              </a:lnSpc>
              <a:spcBef>
                <a:spcPts val="0"/>
              </a:spcBef>
              <a:spcAft>
                <a:spcPts val="0"/>
              </a:spcAft>
              <a:buSzPts val="1800"/>
              <a:buChar char="○"/>
            </a:pPr>
            <a:r>
              <a:rPr lang="en"/>
              <a:t>Power consumption </a:t>
            </a:r>
            <a:endParaRPr/>
          </a:p>
          <a:p>
            <a:pPr marL="914400" lvl="1" indent="-342900" algn="l" rtl="0">
              <a:lnSpc>
                <a:spcPct val="115000"/>
              </a:lnSpc>
              <a:spcBef>
                <a:spcPts val="0"/>
              </a:spcBef>
              <a:spcAft>
                <a:spcPts val="0"/>
              </a:spcAft>
              <a:buSzPts val="1800"/>
              <a:buChar char="○"/>
            </a:pPr>
            <a:r>
              <a:rPr lang="en"/>
              <a:t>Load data</a:t>
            </a:r>
            <a:endParaRPr/>
          </a:p>
          <a:p>
            <a:pPr marL="914400" lvl="1" indent="-342900" algn="l" rtl="0">
              <a:lnSpc>
                <a:spcPct val="115000"/>
              </a:lnSpc>
              <a:spcBef>
                <a:spcPts val="0"/>
              </a:spcBef>
              <a:spcAft>
                <a:spcPts val="0"/>
              </a:spcAft>
              <a:buSzPts val="1800"/>
              <a:buChar char="○"/>
            </a:pPr>
            <a:r>
              <a:rPr lang="en"/>
              <a:t>Voltage levels etc.</a:t>
            </a:r>
            <a:endParaRPr/>
          </a:p>
          <a:p>
            <a:pPr marL="0" lvl="0" indent="0" algn="l" rtl="0">
              <a:lnSpc>
                <a:spcPct val="115000"/>
              </a:lnSpc>
              <a:spcBef>
                <a:spcPts val="1200"/>
              </a:spcBef>
              <a:spcAft>
                <a:spcPts val="0"/>
              </a:spcAft>
              <a:buSzPts val="1800"/>
              <a:buNone/>
            </a:pPr>
            <a:r>
              <a:rPr lang="en"/>
              <a:t>Implementation:</a:t>
            </a:r>
            <a:endParaRPr/>
          </a:p>
          <a:p>
            <a:pPr marL="457200" lvl="0" indent="-342900" algn="l" rtl="0">
              <a:lnSpc>
                <a:spcPct val="115000"/>
              </a:lnSpc>
              <a:spcBef>
                <a:spcPts val="1200"/>
              </a:spcBef>
              <a:spcAft>
                <a:spcPts val="0"/>
              </a:spcAft>
              <a:buSzPts val="1800"/>
              <a:buChar char="●"/>
            </a:pPr>
            <a:r>
              <a:rPr lang="en"/>
              <a:t>Uses LLM prompts to auto-generate database queries</a:t>
            </a:r>
            <a:endParaRPr/>
          </a:p>
          <a:p>
            <a:pPr marL="457200" lvl="0" indent="-342900" algn="l" rtl="0">
              <a:lnSpc>
                <a:spcPct val="115000"/>
              </a:lnSpc>
              <a:spcBef>
                <a:spcPts val="1200"/>
              </a:spcBef>
              <a:spcAft>
                <a:spcPts val="0"/>
              </a:spcAft>
              <a:buSzPts val="1800"/>
              <a:buChar char="●"/>
            </a:pPr>
            <a:r>
              <a:rPr lang="en"/>
              <a:t>Masks sensitive data before processing</a:t>
            </a:r>
            <a:endParaRPr/>
          </a:p>
        </p:txBody>
      </p:sp>
      <p:sp>
        <p:nvSpPr>
          <p:cNvPr id="264" name="Google Shape;26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26</a:t>
            </a:fld>
            <a:endParaRPr/>
          </a:p>
        </p:txBody>
      </p:sp>
      <p:sp>
        <p:nvSpPr>
          <p:cNvPr id="265" name="Google Shape;265;p27"/>
          <p:cNvSpPr txBox="1">
            <a:spLocks noGrp="1"/>
          </p:cNvSpPr>
          <p:nvPr>
            <p:ph type="sldNum" idx="12"/>
          </p:nvPr>
        </p:nvSpPr>
        <p:spPr>
          <a:xfrm>
            <a:off x="8181883" y="4657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Bussan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3532cb5a2b6_4_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db_GPT Demo</a:t>
            </a:r>
            <a:endParaRPr/>
          </a:p>
        </p:txBody>
      </p:sp>
      <p:sp>
        <p:nvSpPr>
          <p:cNvPr id="271" name="Google Shape;271;g3532cb5a2b6_4_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272" name="Google Shape;272;g3532cb5a2b6_4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27</a:t>
            </a:fld>
            <a:endParaRPr/>
          </a:p>
        </p:txBody>
      </p:sp>
      <p:pic>
        <p:nvPicPr>
          <p:cNvPr id="273" name="Google Shape;273;g3532cb5a2b6_4_0" title="2025-05-02 13-27-49.mkv">
            <a:hlinkClick r:id="rId3"/>
          </p:cNvPr>
          <p:cNvPicPr preferRelativeResize="0"/>
          <p:nvPr/>
        </p:nvPicPr>
        <p:blipFill>
          <a:blip r:embed="rId4">
            <a:alphaModFix/>
          </a:blip>
          <a:stretch>
            <a:fillRect/>
          </a:stretch>
        </p:blipFill>
        <p:spPr>
          <a:xfrm>
            <a:off x="2193150" y="1147225"/>
            <a:ext cx="4742434" cy="3556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532cb5a2b6_1_14"/>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200"/>
              <a:buNone/>
            </a:pPr>
            <a:r>
              <a:rPr lang="en"/>
              <a:t>Next Steps</a:t>
            </a:r>
            <a:endParaRPr/>
          </a:p>
        </p:txBody>
      </p:sp>
      <p:sp>
        <p:nvSpPr>
          <p:cNvPr id="279" name="Google Shape;279;g3532cb5a2b6_1_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28</a:t>
            </a:fld>
            <a:endParaRPr/>
          </a:p>
        </p:txBody>
      </p:sp>
      <p:sp>
        <p:nvSpPr>
          <p:cNvPr id="280" name="Google Shape;280;g3532cb5a2b6_1_14"/>
          <p:cNvSpPr txBox="1">
            <a:spLocks noGrp="1"/>
          </p:cNvSpPr>
          <p:nvPr>
            <p:ph type="sldNum" idx="12"/>
          </p:nvPr>
        </p:nvSpPr>
        <p:spPr>
          <a:xfrm>
            <a:off x="8181883" y="4657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Bussan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532cb5a2b6_1_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Next Steps</a:t>
            </a:r>
            <a:endParaRPr/>
          </a:p>
        </p:txBody>
      </p:sp>
      <p:sp>
        <p:nvSpPr>
          <p:cNvPr id="286" name="Google Shape;286;g3532cb5a2b6_1_8"/>
          <p:cNvSpPr txBox="1">
            <a:spLocks noGrp="1"/>
          </p:cNvSpPr>
          <p:nvPr>
            <p:ph type="body" idx="1"/>
          </p:nvPr>
        </p:nvSpPr>
        <p:spPr>
          <a:xfrm>
            <a:off x="311700" y="1225225"/>
            <a:ext cx="52878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Create the other 3 GPTs: </a:t>
            </a:r>
            <a:endParaRPr/>
          </a:p>
          <a:p>
            <a:pPr marL="914400" lvl="1" indent="-317500" algn="l" rtl="0">
              <a:spcBef>
                <a:spcPts val="0"/>
              </a:spcBef>
              <a:spcAft>
                <a:spcPts val="0"/>
              </a:spcAft>
              <a:buSzPts val="1400"/>
              <a:buChar char="○"/>
            </a:pPr>
            <a:r>
              <a:rPr lang="en"/>
              <a:t>Forecast_gpt: determines future load and capacity </a:t>
            </a:r>
            <a:endParaRPr/>
          </a:p>
          <a:p>
            <a:pPr marL="914400" lvl="1" indent="-317500" algn="l" rtl="0">
              <a:spcBef>
                <a:spcPts val="0"/>
              </a:spcBef>
              <a:spcAft>
                <a:spcPts val="0"/>
              </a:spcAft>
              <a:buSzPts val="1400"/>
              <a:buChar char="○"/>
            </a:pPr>
            <a:r>
              <a:rPr lang="en"/>
              <a:t>grid_gpt: generic gpt that Interacts with other GPT models </a:t>
            </a:r>
            <a:endParaRPr/>
          </a:p>
          <a:p>
            <a:pPr marL="914400" lvl="1" indent="-317500" algn="l" rtl="0">
              <a:spcBef>
                <a:spcPts val="0"/>
              </a:spcBef>
              <a:spcAft>
                <a:spcPts val="0"/>
              </a:spcAft>
              <a:buSzPts val="1400"/>
              <a:buChar char="○"/>
            </a:pPr>
            <a:r>
              <a:rPr lang="en"/>
              <a:t>map_gpt: interacts with GridAI’s 2d grid view </a:t>
            </a:r>
            <a:endParaRPr/>
          </a:p>
          <a:p>
            <a:pPr marL="457200" lvl="0" indent="-342900" algn="l" rtl="0">
              <a:spcBef>
                <a:spcPts val="0"/>
              </a:spcBef>
              <a:spcAft>
                <a:spcPts val="0"/>
              </a:spcAft>
              <a:buSzPts val="1800"/>
              <a:buChar char="●"/>
            </a:pPr>
            <a:r>
              <a:rPr lang="en"/>
              <a:t>Optimize performance</a:t>
            </a:r>
            <a:endParaRPr/>
          </a:p>
          <a:p>
            <a:pPr marL="457200" lvl="0" indent="-342900" algn="l" rtl="0">
              <a:spcBef>
                <a:spcPts val="0"/>
              </a:spcBef>
              <a:spcAft>
                <a:spcPts val="0"/>
              </a:spcAft>
              <a:buSzPts val="1800"/>
              <a:buChar char="●"/>
            </a:pPr>
            <a:r>
              <a:rPr lang="en"/>
              <a:t>Share ideas for enhancements and future integration</a:t>
            </a:r>
            <a:endParaRPr/>
          </a:p>
          <a:p>
            <a:pPr marL="0" lvl="0" indent="0" algn="l" rtl="0">
              <a:spcBef>
                <a:spcPts val="0"/>
              </a:spcBef>
              <a:spcAft>
                <a:spcPts val="0"/>
              </a:spcAft>
              <a:buNone/>
            </a:pPr>
            <a:endParaRPr/>
          </a:p>
        </p:txBody>
      </p:sp>
      <p:sp>
        <p:nvSpPr>
          <p:cNvPr id="287" name="Google Shape;287;g3532cb5a2b6_1_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fontScale="85000"/>
          </a:bodyPr>
          <a:lstStyle/>
          <a:p>
            <a:pPr marL="0" lvl="0" indent="0" algn="r" rtl="0">
              <a:spcBef>
                <a:spcPts val="0"/>
              </a:spcBef>
              <a:spcAft>
                <a:spcPts val="0"/>
              </a:spcAft>
              <a:buClr>
                <a:srgbClr val="000000"/>
              </a:buClr>
              <a:buSzPct val="100000"/>
              <a:buFont typeface="Arial"/>
              <a:buNone/>
            </a:pPr>
            <a:r>
              <a:rPr lang="en"/>
              <a:t>Bussan </a:t>
            </a:r>
            <a:fld id="{00000000-1234-1234-1234-123412341234}" type="slidenum">
              <a:rPr lang="en"/>
              <a:t>29</a:t>
            </a:fld>
            <a:endParaRPr/>
          </a:p>
        </p:txBody>
      </p:sp>
      <p:pic>
        <p:nvPicPr>
          <p:cNvPr id="288" name="Google Shape;288;g3532cb5a2b6_1_8"/>
          <p:cNvPicPr preferRelativeResize="0"/>
          <p:nvPr/>
        </p:nvPicPr>
        <p:blipFill rotWithShape="1">
          <a:blip r:embed="rId3">
            <a:alphaModFix/>
          </a:blip>
          <a:srcRect l="21974" t="20408" r="25405" b="20420"/>
          <a:stretch/>
        </p:blipFill>
        <p:spPr>
          <a:xfrm>
            <a:off x="5599501" y="627325"/>
            <a:ext cx="3126757" cy="351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Project Overview</a:t>
            </a:r>
            <a:endParaRPr/>
          </a:p>
        </p:txBody>
      </p:sp>
      <p:sp>
        <p:nvSpPr>
          <p:cNvPr id="89" name="Google Shape;89;p3"/>
          <p:cNvSpPr txBox="1">
            <a:spLocks noGrp="1"/>
          </p:cNvSpPr>
          <p:nvPr>
            <p:ph type="body" idx="1"/>
          </p:nvPr>
        </p:nvSpPr>
        <p:spPr>
          <a:xfrm>
            <a:off x="311700" y="1152475"/>
            <a:ext cx="8214300" cy="3696300"/>
          </a:xfrm>
          <a:prstGeom prst="rect">
            <a:avLst/>
          </a:prstGeom>
          <a:noFill/>
          <a:ln>
            <a:noFill/>
          </a:ln>
        </p:spPr>
        <p:txBody>
          <a:bodyPr spcFirstLastPara="1" wrap="square" lIns="91425" tIns="91425" rIns="91425" bIns="91425" anchor="t" anchorCtr="0">
            <a:normAutofit/>
          </a:bodyPr>
          <a:lstStyle/>
          <a:p>
            <a:pPr marL="457200" marR="0" lvl="0" indent="-333375" algn="l" rtl="0">
              <a:lnSpc>
                <a:spcPct val="115000"/>
              </a:lnSpc>
              <a:spcBef>
                <a:spcPts val="0"/>
              </a:spcBef>
              <a:spcAft>
                <a:spcPts val="0"/>
              </a:spcAft>
              <a:buSzPts val="1650"/>
              <a:buChar char="●"/>
            </a:pPr>
            <a:r>
              <a:rPr lang="en" sz="1650"/>
              <a:t>D</a:t>
            </a:r>
            <a:r>
              <a:rPr lang="en" sz="1650">
                <a:solidFill>
                  <a:schemeClr val="dk1"/>
                </a:solidFill>
              </a:rPr>
              <a:t>evelop an AI-driven virtual assistant that integrates with </a:t>
            </a:r>
            <a:r>
              <a:rPr lang="en" sz="1650" b="1">
                <a:solidFill>
                  <a:schemeClr val="dk1"/>
                </a:solidFill>
              </a:rPr>
              <a:t>GridAI</a:t>
            </a:r>
            <a:endParaRPr sz="1650"/>
          </a:p>
          <a:p>
            <a:pPr marL="914400" marR="0" lvl="1" indent="-333375" algn="l" rtl="0">
              <a:lnSpc>
                <a:spcPct val="115000"/>
              </a:lnSpc>
              <a:spcBef>
                <a:spcPts val="0"/>
              </a:spcBef>
              <a:spcAft>
                <a:spcPts val="0"/>
              </a:spcAft>
              <a:buSzPts val="1650"/>
              <a:buChar char="○"/>
            </a:pPr>
            <a:r>
              <a:rPr lang="en" sz="1650"/>
              <a:t>Assists </a:t>
            </a:r>
            <a:r>
              <a:rPr lang="en" sz="1650">
                <a:solidFill>
                  <a:schemeClr val="dk1"/>
                </a:solidFill>
              </a:rPr>
              <a:t>users with understanding complex electric power grid data to make well informed decisions</a:t>
            </a:r>
            <a:endParaRPr sz="1650">
              <a:solidFill>
                <a:schemeClr val="dk1"/>
              </a:solidFill>
            </a:endParaRPr>
          </a:p>
          <a:p>
            <a:pPr marL="914400" marR="0" lvl="1" indent="-333375" algn="l" rtl="0">
              <a:lnSpc>
                <a:spcPct val="115000"/>
              </a:lnSpc>
              <a:spcBef>
                <a:spcPts val="0"/>
              </a:spcBef>
              <a:spcAft>
                <a:spcPts val="0"/>
              </a:spcAft>
              <a:buSzPts val="1650"/>
              <a:buChar char="○"/>
            </a:pPr>
            <a:r>
              <a:rPr lang="en" sz="1650" b="1">
                <a:solidFill>
                  <a:schemeClr val="dk1"/>
                </a:solidFill>
              </a:rPr>
              <a:t>GridAI</a:t>
            </a:r>
            <a:r>
              <a:rPr lang="en" sz="1650" b="1"/>
              <a:t>: </a:t>
            </a:r>
            <a:r>
              <a:rPr lang="en" sz="1650"/>
              <a:t>a software application that provides users with information about their power distribution systems.</a:t>
            </a:r>
            <a:endParaRPr sz="1650">
              <a:solidFill>
                <a:schemeClr val="dk1"/>
              </a:solidFill>
            </a:endParaRPr>
          </a:p>
          <a:p>
            <a:pPr marL="0" marR="0" lvl="0" indent="0" algn="l" rtl="0">
              <a:lnSpc>
                <a:spcPct val="115000"/>
              </a:lnSpc>
              <a:spcBef>
                <a:spcPts val="0"/>
              </a:spcBef>
              <a:spcAft>
                <a:spcPts val="0"/>
              </a:spcAft>
              <a:buSzPts val="1800"/>
              <a:buNone/>
            </a:pPr>
            <a:endParaRPr sz="1650"/>
          </a:p>
          <a:p>
            <a:pPr marL="0" marR="0" lvl="0" indent="0" algn="l" rtl="0">
              <a:lnSpc>
                <a:spcPct val="115000"/>
              </a:lnSpc>
              <a:spcBef>
                <a:spcPts val="0"/>
              </a:spcBef>
              <a:spcAft>
                <a:spcPts val="0"/>
              </a:spcAft>
              <a:buSzPts val="1800"/>
              <a:buNone/>
            </a:pPr>
            <a:endParaRPr/>
          </a:p>
        </p:txBody>
      </p:sp>
      <p:pic>
        <p:nvPicPr>
          <p:cNvPr id="90" name="Google Shape;90;p3"/>
          <p:cNvPicPr preferRelativeResize="0"/>
          <p:nvPr/>
        </p:nvPicPr>
        <p:blipFill rotWithShape="1">
          <a:blip r:embed="rId3">
            <a:alphaModFix/>
          </a:blip>
          <a:srcRect/>
          <a:stretch/>
        </p:blipFill>
        <p:spPr>
          <a:xfrm>
            <a:off x="5006100" y="2933162"/>
            <a:ext cx="3519900" cy="1979951"/>
          </a:xfrm>
          <a:prstGeom prst="rect">
            <a:avLst/>
          </a:prstGeom>
          <a:noFill/>
          <a:ln>
            <a:noFill/>
          </a:ln>
        </p:spPr>
      </p:pic>
      <p:pic>
        <p:nvPicPr>
          <p:cNvPr id="91" name="Google Shape;91;p3"/>
          <p:cNvPicPr preferRelativeResize="0"/>
          <p:nvPr/>
        </p:nvPicPr>
        <p:blipFill rotWithShape="1">
          <a:blip r:embed="rId4">
            <a:alphaModFix/>
          </a:blip>
          <a:srcRect/>
          <a:stretch/>
        </p:blipFill>
        <p:spPr>
          <a:xfrm>
            <a:off x="57800" y="2903012"/>
            <a:ext cx="3904776" cy="2040250"/>
          </a:xfrm>
          <a:prstGeom prst="rect">
            <a:avLst/>
          </a:prstGeom>
          <a:noFill/>
          <a:ln>
            <a:noFill/>
          </a:ln>
        </p:spPr>
      </p:pic>
      <p:sp>
        <p:nvSpPr>
          <p:cNvPr id="92" name="Google Shape;9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Luke </a:t>
            </a: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200"/>
              <a:buNone/>
            </a:pPr>
            <a:r>
              <a:rPr lang="en"/>
              <a:t>Individual Contributions</a:t>
            </a:r>
            <a:endParaRPr/>
          </a:p>
        </p:txBody>
      </p:sp>
      <p:sp>
        <p:nvSpPr>
          <p:cNvPr id="294" name="Google Shape;29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30</a:t>
            </a:fld>
            <a:endParaRPr/>
          </a:p>
        </p:txBody>
      </p:sp>
      <p:sp>
        <p:nvSpPr>
          <p:cNvPr id="295" name="Google Shape;295;p37"/>
          <p:cNvSpPr txBox="1">
            <a:spLocks noGrp="1"/>
          </p:cNvSpPr>
          <p:nvPr>
            <p:ph type="sldNum" idx="12"/>
          </p:nvPr>
        </p:nvSpPr>
        <p:spPr>
          <a:xfrm>
            <a:off x="8181883" y="4657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Bussan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Ian Bussan</a:t>
            </a:r>
            <a:endParaRPr/>
          </a:p>
        </p:txBody>
      </p:sp>
      <p:sp>
        <p:nvSpPr>
          <p:cNvPr id="301" name="Google Shape;301;p38"/>
          <p:cNvSpPr txBox="1">
            <a:spLocks noGrp="1"/>
          </p:cNvSpPr>
          <p:nvPr>
            <p:ph type="body" idx="1"/>
          </p:nvPr>
        </p:nvSpPr>
        <p:spPr>
          <a:xfrm>
            <a:off x="311700" y="1023325"/>
            <a:ext cx="8520600" cy="3871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b="1"/>
              <a:t>Contributions</a:t>
            </a:r>
            <a:r>
              <a:rPr lang="en"/>
              <a:t>:</a:t>
            </a:r>
            <a:endParaRPr/>
          </a:p>
          <a:p>
            <a:pPr marL="457200" lvl="0" indent="-342900" algn="l" rtl="0">
              <a:lnSpc>
                <a:spcPct val="115000"/>
              </a:lnSpc>
              <a:spcBef>
                <a:spcPts val="1200"/>
              </a:spcBef>
              <a:spcAft>
                <a:spcPts val="0"/>
              </a:spcAft>
              <a:buSzPts val="1800"/>
              <a:buChar char="●"/>
            </a:pPr>
            <a:r>
              <a:rPr lang="en"/>
              <a:t>Developed db_GPT</a:t>
            </a:r>
            <a:endParaRPr/>
          </a:p>
          <a:p>
            <a:pPr marL="457200" lvl="0" indent="-342900" algn="l" rtl="0">
              <a:lnSpc>
                <a:spcPct val="115000"/>
              </a:lnSpc>
              <a:spcBef>
                <a:spcPts val="1200"/>
              </a:spcBef>
              <a:spcAft>
                <a:spcPts val="0"/>
              </a:spcAft>
              <a:buSzPts val="1800"/>
              <a:buChar char="●"/>
            </a:pPr>
            <a:r>
              <a:rPr lang="en"/>
              <a:t>Prototypes scripts</a:t>
            </a:r>
            <a:endParaRPr/>
          </a:p>
          <a:p>
            <a:pPr marL="457200" lvl="0" indent="-342900" algn="l" rtl="0">
              <a:lnSpc>
                <a:spcPct val="115000"/>
              </a:lnSpc>
              <a:spcBef>
                <a:spcPts val="1200"/>
              </a:spcBef>
              <a:spcAft>
                <a:spcPts val="0"/>
              </a:spcAft>
              <a:buSzPts val="1800"/>
              <a:buChar char="●"/>
            </a:pPr>
            <a:r>
              <a:rPr lang="en"/>
              <a:t>Helped team with Git</a:t>
            </a:r>
            <a:endParaRPr/>
          </a:p>
          <a:p>
            <a:pPr marL="0" lvl="0" indent="0" algn="l" rtl="0">
              <a:lnSpc>
                <a:spcPct val="115000"/>
              </a:lnSpc>
              <a:spcBef>
                <a:spcPts val="1200"/>
              </a:spcBef>
              <a:spcAft>
                <a:spcPts val="0"/>
              </a:spcAft>
              <a:buSzPts val="1800"/>
              <a:buNone/>
            </a:pPr>
            <a:r>
              <a:rPr lang="en" b="1"/>
              <a:t>Challenges</a:t>
            </a:r>
            <a:endParaRPr b="1"/>
          </a:p>
          <a:p>
            <a:pPr marL="457200" lvl="0" indent="-342900" algn="l" rtl="0">
              <a:lnSpc>
                <a:spcPct val="115000"/>
              </a:lnSpc>
              <a:spcBef>
                <a:spcPts val="1200"/>
              </a:spcBef>
              <a:spcAft>
                <a:spcPts val="0"/>
              </a:spcAft>
              <a:buSzPts val="1800"/>
              <a:buChar char="●"/>
            </a:pPr>
            <a:r>
              <a:rPr lang="en"/>
              <a:t>docker architecture</a:t>
            </a:r>
            <a:endParaRPr/>
          </a:p>
          <a:p>
            <a:pPr marL="457200" lvl="0" indent="-342900" algn="l" rtl="0">
              <a:lnSpc>
                <a:spcPct val="115000"/>
              </a:lnSpc>
              <a:spcBef>
                <a:spcPts val="0"/>
              </a:spcBef>
              <a:spcAft>
                <a:spcPts val="0"/>
              </a:spcAft>
              <a:buSzPts val="1800"/>
              <a:buChar char="●"/>
            </a:pPr>
            <a:r>
              <a:rPr lang="en"/>
              <a:t>Implementation of AI tools</a:t>
            </a:r>
            <a:endParaRPr/>
          </a:p>
        </p:txBody>
      </p:sp>
      <p:sp>
        <p:nvSpPr>
          <p:cNvPr id="302" name="Google Shape;302;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31</a:t>
            </a:fld>
            <a:endParaRPr/>
          </a:p>
        </p:txBody>
      </p:sp>
      <p:sp>
        <p:nvSpPr>
          <p:cNvPr id="303" name="Google Shape;303;p38"/>
          <p:cNvSpPr txBox="1">
            <a:spLocks noGrp="1"/>
          </p:cNvSpPr>
          <p:nvPr>
            <p:ph type="sldNum" idx="12"/>
          </p:nvPr>
        </p:nvSpPr>
        <p:spPr>
          <a:xfrm>
            <a:off x="8181883" y="4657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Bussan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9"/>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Ian Bussan</a:t>
            </a:r>
            <a:endParaRPr/>
          </a:p>
        </p:txBody>
      </p:sp>
      <p:sp>
        <p:nvSpPr>
          <p:cNvPr id="309" name="Google Shape;309;p39"/>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b="1"/>
              <a:t>Technologies Learned:</a:t>
            </a:r>
            <a:endParaRPr/>
          </a:p>
          <a:p>
            <a:pPr marL="457200" lvl="0" indent="-342900" algn="l" rtl="0">
              <a:lnSpc>
                <a:spcPct val="115000"/>
              </a:lnSpc>
              <a:spcBef>
                <a:spcPts val="1200"/>
              </a:spcBef>
              <a:spcAft>
                <a:spcPts val="0"/>
              </a:spcAft>
              <a:buSzPts val="1800"/>
              <a:buChar char="●"/>
            </a:pPr>
            <a:r>
              <a:rPr lang="en"/>
              <a:t>Docker</a:t>
            </a:r>
            <a:endParaRPr/>
          </a:p>
          <a:p>
            <a:pPr marL="457200" lvl="0" indent="-342900" algn="l" rtl="0">
              <a:lnSpc>
                <a:spcPct val="115000"/>
              </a:lnSpc>
              <a:spcBef>
                <a:spcPts val="0"/>
              </a:spcBef>
              <a:spcAft>
                <a:spcPts val="0"/>
              </a:spcAft>
              <a:buSzPts val="1800"/>
              <a:buChar char="●"/>
            </a:pPr>
            <a:r>
              <a:rPr lang="en"/>
              <a:t>Go</a:t>
            </a:r>
            <a:endParaRPr/>
          </a:p>
          <a:p>
            <a:pPr marL="457200" lvl="0" indent="-342900" algn="l" rtl="0">
              <a:lnSpc>
                <a:spcPct val="115000"/>
              </a:lnSpc>
              <a:spcBef>
                <a:spcPts val="0"/>
              </a:spcBef>
              <a:spcAft>
                <a:spcPts val="0"/>
              </a:spcAft>
              <a:buSzPts val="1800"/>
              <a:buChar char="●"/>
            </a:pPr>
            <a:r>
              <a:rPr lang="en"/>
              <a:t>Neo4j</a:t>
            </a:r>
            <a:endParaRPr/>
          </a:p>
          <a:p>
            <a:pPr marL="457200" lvl="0" indent="-342900" algn="l" rtl="0">
              <a:lnSpc>
                <a:spcPct val="115000"/>
              </a:lnSpc>
              <a:spcBef>
                <a:spcPts val="0"/>
              </a:spcBef>
              <a:spcAft>
                <a:spcPts val="0"/>
              </a:spcAft>
              <a:buSzPts val="1800"/>
              <a:buChar char="●"/>
            </a:pPr>
            <a:r>
              <a:rPr lang="en"/>
              <a:t>OpenAI</a:t>
            </a:r>
            <a:endParaRPr/>
          </a:p>
          <a:p>
            <a:pPr marL="0" lvl="0" indent="0" algn="l" rtl="0">
              <a:lnSpc>
                <a:spcPct val="115000"/>
              </a:lnSpc>
              <a:spcBef>
                <a:spcPts val="1200"/>
              </a:spcBef>
              <a:spcAft>
                <a:spcPts val="0"/>
              </a:spcAft>
              <a:buClr>
                <a:schemeClr val="dk1"/>
              </a:buClr>
              <a:buSzPts val="1100"/>
              <a:buFont typeface="Arial"/>
              <a:buNone/>
            </a:pPr>
            <a:r>
              <a:rPr lang="en" b="1"/>
              <a:t>Takeaways:</a:t>
            </a:r>
            <a:endParaRPr b="1"/>
          </a:p>
          <a:p>
            <a:pPr marL="457200" lvl="0" indent="-342900" algn="l" rtl="0">
              <a:lnSpc>
                <a:spcPct val="115000"/>
              </a:lnSpc>
              <a:spcBef>
                <a:spcPts val="1200"/>
              </a:spcBef>
              <a:spcAft>
                <a:spcPts val="0"/>
              </a:spcAft>
              <a:buSzPts val="1800"/>
              <a:buChar char="●"/>
            </a:pPr>
            <a:r>
              <a:rPr lang="en"/>
              <a:t>Learned cutting edge technologies</a:t>
            </a:r>
            <a:endParaRPr/>
          </a:p>
          <a:p>
            <a:pPr marL="457200" lvl="0" indent="-342900" algn="l" rtl="0">
              <a:lnSpc>
                <a:spcPct val="115000"/>
              </a:lnSpc>
              <a:spcBef>
                <a:spcPts val="0"/>
              </a:spcBef>
              <a:spcAft>
                <a:spcPts val="0"/>
              </a:spcAft>
              <a:buSzPts val="1800"/>
              <a:buChar char="●"/>
            </a:pPr>
            <a:r>
              <a:rPr lang="en"/>
              <a:t>Concepts useful for my career</a:t>
            </a:r>
            <a:endParaRPr/>
          </a:p>
        </p:txBody>
      </p:sp>
      <p:sp>
        <p:nvSpPr>
          <p:cNvPr id="310" name="Google Shape;310;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fontScale="85000"/>
          </a:bodyPr>
          <a:lstStyle/>
          <a:p>
            <a:pPr marL="0" lvl="0" indent="0" algn="r" rtl="0">
              <a:lnSpc>
                <a:spcPct val="100000"/>
              </a:lnSpc>
              <a:spcBef>
                <a:spcPts val="0"/>
              </a:spcBef>
              <a:spcAft>
                <a:spcPts val="0"/>
              </a:spcAft>
              <a:buSzPct val="100000"/>
              <a:buNone/>
            </a:pPr>
            <a:r>
              <a:rPr lang="en"/>
              <a:t>Bussan </a:t>
            </a: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0"/>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Ian Louis</a:t>
            </a:r>
            <a:endParaRPr/>
          </a:p>
        </p:txBody>
      </p:sp>
      <p:sp>
        <p:nvSpPr>
          <p:cNvPr id="316" name="Google Shape;316;p40"/>
          <p:cNvSpPr txBox="1">
            <a:spLocks noGrp="1"/>
          </p:cNvSpPr>
          <p:nvPr>
            <p:ph type="body" idx="1"/>
          </p:nvPr>
        </p:nvSpPr>
        <p:spPr>
          <a:xfrm>
            <a:off x="311700" y="1044450"/>
            <a:ext cx="8520600" cy="381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852"/>
              <a:buNone/>
            </a:pPr>
            <a:r>
              <a:rPr lang="en" b="1"/>
              <a:t>Contributions:</a:t>
            </a:r>
            <a:endParaRPr b="1"/>
          </a:p>
          <a:p>
            <a:pPr marL="457200" lvl="0" indent="-342900" algn="l" rtl="0">
              <a:lnSpc>
                <a:spcPct val="115000"/>
              </a:lnSpc>
              <a:spcBef>
                <a:spcPts val="1200"/>
              </a:spcBef>
              <a:spcAft>
                <a:spcPts val="0"/>
              </a:spcAft>
              <a:buSzPts val="1800"/>
              <a:buChar char="●"/>
            </a:pPr>
            <a:r>
              <a:rPr lang="en"/>
              <a:t>Created python script to read in DER output data from CSV files</a:t>
            </a:r>
            <a:endParaRPr/>
          </a:p>
          <a:p>
            <a:pPr marL="457200" lvl="0" indent="-342900" algn="l" rtl="0">
              <a:lnSpc>
                <a:spcPct val="115000"/>
              </a:lnSpc>
              <a:spcBef>
                <a:spcPts val="1200"/>
              </a:spcBef>
              <a:spcAft>
                <a:spcPts val="0"/>
              </a:spcAft>
              <a:buSzPts val="1800"/>
              <a:buChar char="●"/>
            </a:pPr>
            <a:r>
              <a:rPr lang="en"/>
              <a:t>Created python script to generate optimal Virtual Power Plant from DER data</a:t>
            </a:r>
            <a:endParaRPr/>
          </a:p>
          <a:p>
            <a:pPr marL="0" lvl="0" indent="0" algn="l" rtl="0">
              <a:lnSpc>
                <a:spcPct val="115000"/>
              </a:lnSpc>
              <a:spcBef>
                <a:spcPts val="1200"/>
              </a:spcBef>
              <a:spcAft>
                <a:spcPts val="0"/>
              </a:spcAft>
              <a:buSzPts val="852"/>
              <a:buNone/>
            </a:pPr>
            <a:r>
              <a:rPr lang="en" b="1"/>
              <a:t>New Technologies Learned:</a:t>
            </a:r>
            <a:r>
              <a:rPr lang="en"/>
              <a:t>  </a:t>
            </a:r>
            <a:endParaRPr/>
          </a:p>
          <a:p>
            <a:pPr marL="457200" lvl="0" indent="-342900" algn="l" rtl="0">
              <a:lnSpc>
                <a:spcPct val="115000"/>
              </a:lnSpc>
              <a:spcBef>
                <a:spcPts val="1200"/>
              </a:spcBef>
              <a:spcAft>
                <a:spcPts val="0"/>
              </a:spcAft>
              <a:buSzPts val="1800"/>
              <a:buChar char="●"/>
            </a:pPr>
            <a:r>
              <a:rPr lang="en"/>
              <a:t>altDSS python library</a:t>
            </a:r>
            <a:endParaRPr/>
          </a:p>
          <a:p>
            <a:pPr marL="457200" lvl="0" indent="-342900" algn="l" rtl="0">
              <a:lnSpc>
                <a:spcPct val="115000"/>
              </a:lnSpc>
              <a:spcBef>
                <a:spcPts val="1200"/>
              </a:spcBef>
              <a:spcAft>
                <a:spcPts val="0"/>
              </a:spcAft>
              <a:buSzPts val="1800"/>
              <a:buChar char="●"/>
            </a:pPr>
            <a:r>
              <a:rPr lang="en"/>
              <a:t>openDER python library</a:t>
            </a:r>
            <a:endParaRPr/>
          </a:p>
          <a:p>
            <a:pPr marL="457200" lvl="0" indent="-342900" algn="l" rtl="0">
              <a:lnSpc>
                <a:spcPct val="115000"/>
              </a:lnSpc>
              <a:spcBef>
                <a:spcPts val="0"/>
              </a:spcBef>
              <a:spcAft>
                <a:spcPts val="0"/>
              </a:spcAft>
              <a:buSzPts val="1800"/>
              <a:buChar char="●"/>
            </a:pPr>
            <a:r>
              <a:rPr lang="en"/>
              <a:t>Gurobi Optimization python library</a:t>
            </a:r>
            <a:endParaRPr/>
          </a:p>
          <a:p>
            <a:pPr marL="457200" lvl="0" indent="-342900" algn="l" rtl="0">
              <a:lnSpc>
                <a:spcPct val="115000"/>
              </a:lnSpc>
              <a:spcBef>
                <a:spcPts val="0"/>
              </a:spcBef>
              <a:spcAft>
                <a:spcPts val="0"/>
              </a:spcAft>
              <a:buSzPts val="1800"/>
              <a:buChar char="●"/>
            </a:pPr>
            <a:r>
              <a:rPr lang="en"/>
              <a:t>Gitlab</a:t>
            </a:r>
            <a:endParaRPr/>
          </a:p>
          <a:p>
            <a:pPr marL="457200" lvl="0" indent="0" algn="l" rtl="0">
              <a:lnSpc>
                <a:spcPct val="115000"/>
              </a:lnSpc>
              <a:spcBef>
                <a:spcPts val="1200"/>
              </a:spcBef>
              <a:spcAft>
                <a:spcPts val="1200"/>
              </a:spcAft>
              <a:buSzPts val="1800"/>
              <a:buNone/>
            </a:pPr>
            <a:endParaRPr/>
          </a:p>
        </p:txBody>
      </p:sp>
      <p:sp>
        <p:nvSpPr>
          <p:cNvPr id="317" name="Google Shape;317;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Louis </a:t>
            </a: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Ian Louis</a:t>
            </a:r>
            <a:endParaRPr/>
          </a:p>
        </p:txBody>
      </p:sp>
      <p:sp>
        <p:nvSpPr>
          <p:cNvPr id="323" name="Google Shape;323;p4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852"/>
              <a:buFont typeface="Arial"/>
              <a:buNone/>
            </a:pPr>
            <a:r>
              <a:rPr lang="en" b="1"/>
              <a:t>Challenges:</a:t>
            </a:r>
            <a:endParaRPr b="1"/>
          </a:p>
          <a:p>
            <a:pPr marL="457200" lvl="0" indent="-342900" algn="l" rtl="0">
              <a:lnSpc>
                <a:spcPct val="115000"/>
              </a:lnSpc>
              <a:spcBef>
                <a:spcPts val="1200"/>
              </a:spcBef>
              <a:spcAft>
                <a:spcPts val="0"/>
              </a:spcAft>
              <a:buSzPts val="1800"/>
              <a:buChar char="●"/>
            </a:pPr>
            <a:r>
              <a:rPr lang="en"/>
              <a:t>Learning new Python Libraries</a:t>
            </a:r>
            <a:endParaRPr/>
          </a:p>
          <a:p>
            <a:pPr marL="457200" lvl="0" indent="-342900" algn="l" rtl="0">
              <a:lnSpc>
                <a:spcPct val="115000"/>
              </a:lnSpc>
              <a:spcBef>
                <a:spcPts val="0"/>
              </a:spcBef>
              <a:spcAft>
                <a:spcPts val="0"/>
              </a:spcAft>
              <a:buSzPts val="1800"/>
              <a:buChar char="●"/>
            </a:pPr>
            <a:r>
              <a:rPr lang="en"/>
              <a:t>Understanding Virtual Power Plants and why they are beneficial to the distribution system</a:t>
            </a:r>
            <a:endParaRPr/>
          </a:p>
          <a:p>
            <a:pPr marL="0" lvl="0" indent="0" algn="l" rtl="0">
              <a:lnSpc>
                <a:spcPct val="115000"/>
              </a:lnSpc>
              <a:spcBef>
                <a:spcPts val="1200"/>
              </a:spcBef>
              <a:spcAft>
                <a:spcPts val="0"/>
              </a:spcAft>
              <a:buClr>
                <a:schemeClr val="dk1"/>
              </a:buClr>
              <a:buSzPts val="852"/>
              <a:buFont typeface="Arial"/>
              <a:buNone/>
            </a:pPr>
            <a:r>
              <a:rPr lang="en" b="1"/>
              <a:t>Takeaways:</a:t>
            </a:r>
            <a:endParaRPr b="1"/>
          </a:p>
          <a:p>
            <a:pPr marL="457200" lvl="0" indent="-342900" algn="l" rtl="0">
              <a:lnSpc>
                <a:spcPct val="115000"/>
              </a:lnSpc>
              <a:spcBef>
                <a:spcPts val="1200"/>
              </a:spcBef>
              <a:spcAft>
                <a:spcPts val="0"/>
              </a:spcAft>
              <a:buSzPts val="1800"/>
              <a:buChar char="●"/>
            </a:pPr>
            <a:r>
              <a:rPr lang="en"/>
              <a:t>The software development process is more time consuming than I expected</a:t>
            </a:r>
            <a:endParaRPr/>
          </a:p>
          <a:p>
            <a:pPr marL="457200" lvl="0" indent="-342900" algn="l" rtl="0">
              <a:lnSpc>
                <a:spcPct val="115000"/>
              </a:lnSpc>
              <a:spcBef>
                <a:spcPts val="0"/>
              </a:spcBef>
              <a:spcAft>
                <a:spcPts val="0"/>
              </a:spcAft>
              <a:buSzPts val="1800"/>
              <a:buChar char="●"/>
            </a:pPr>
            <a:r>
              <a:rPr lang="en"/>
              <a:t>AI will definitely be useful in managing power systems</a:t>
            </a:r>
            <a:endParaRPr/>
          </a:p>
          <a:p>
            <a:pPr marL="457200" lvl="0" indent="-342900" algn="l" rtl="0">
              <a:lnSpc>
                <a:spcPct val="115000"/>
              </a:lnSpc>
              <a:spcBef>
                <a:spcPts val="0"/>
              </a:spcBef>
              <a:spcAft>
                <a:spcPts val="0"/>
              </a:spcAft>
              <a:buSzPts val="1800"/>
              <a:buChar char="●"/>
            </a:pPr>
            <a:r>
              <a:rPr lang="en"/>
              <a:t>The power grid will be experiencing drastic changes in the next 5-10 years</a:t>
            </a:r>
            <a:endParaRPr/>
          </a:p>
        </p:txBody>
      </p:sp>
      <p:sp>
        <p:nvSpPr>
          <p:cNvPr id="324" name="Google Shape;32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Louis </a:t>
            </a: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Aditi Nachnani</a:t>
            </a:r>
            <a:endParaRPr/>
          </a:p>
        </p:txBody>
      </p:sp>
      <p:sp>
        <p:nvSpPr>
          <p:cNvPr id="330" name="Google Shape;330;p44"/>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2118"/>
              <a:buNone/>
            </a:pPr>
            <a:r>
              <a:rPr lang="en" b="1"/>
              <a:t>Contributions</a:t>
            </a:r>
            <a:r>
              <a:rPr lang="en"/>
              <a:t>:</a:t>
            </a:r>
            <a:endParaRPr/>
          </a:p>
          <a:p>
            <a:pPr marL="457200" lvl="0" indent="-342900" algn="l" rtl="0">
              <a:lnSpc>
                <a:spcPct val="115000"/>
              </a:lnSpc>
              <a:spcBef>
                <a:spcPts val="0"/>
              </a:spcBef>
              <a:spcAft>
                <a:spcPts val="0"/>
              </a:spcAft>
              <a:buSzPts val="1800"/>
              <a:buChar char="●"/>
            </a:pPr>
            <a:r>
              <a:rPr lang="en"/>
              <a:t>Learned how to fine tune a model and context state management</a:t>
            </a:r>
            <a:endParaRPr/>
          </a:p>
          <a:p>
            <a:pPr marL="457200" lvl="0" indent="-342900" algn="l" rtl="0">
              <a:lnSpc>
                <a:spcPct val="115000"/>
              </a:lnSpc>
              <a:spcBef>
                <a:spcPts val="0"/>
              </a:spcBef>
              <a:spcAft>
                <a:spcPts val="0"/>
              </a:spcAft>
              <a:buSzPts val="1800"/>
              <a:buChar char="●"/>
            </a:pPr>
            <a:r>
              <a:rPr lang="en"/>
              <a:t>Back end and frontend of dss_GPT</a:t>
            </a:r>
            <a:endParaRPr/>
          </a:p>
          <a:p>
            <a:pPr marL="45720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b="1"/>
              <a:t>Challenges</a:t>
            </a:r>
            <a:r>
              <a:rPr lang="en"/>
              <a:t>:</a:t>
            </a:r>
            <a:endParaRPr/>
          </a:p>
          <a:p>
            <a:pPr marL="457200" lvl="0" indent="-342900" algn="l" rtl="0">
              <a:lnSpc>
                <a:spcPct val="115000"/>
              </a:lnSpc>
              <a:spcBef>
                <a:spcPts val="1200"/>
              </a:spcBef>
              <a:spcAft>
                <a:spcPts val="0"/>
              </a:spcAft>
              <a:buSzPts val="1800"/>
              <a:buChar char="●"/>
            </a:pPr>
            <a:r>
              <a:rPr lang="en"/>
              <a:t>Understanding power grid terminology</a:t>
            </a:r>
            <a:endParaRPr/>
          </a:p>
          <a:p>
            <a:pPr marL="457200" lvl="0" indent="-342900" algn="l" rtl="0">
              <a:lnSpc>
                <a:spcPct val="115000"/>
              </a:lnSpc>
              <a:spcBef>
                <a:spcPts val="0"/>
              </a:spcBef>
              <a:spcAft>
                <a:spcPts val="0"/>
              </a:spcAft>
              <a:buSzPts val="1800"/>
              <a:buChar char="●"/>
            </a:pPr>
            <a:r>
              <a:rPr lang="en"/>
              <a:t>Learning new tools: Go, Docker, LangChain, Firebase </a:t>
            </a:r>
            <a:endParaRPr/>
          </a:p>
          <a:p>
            <a:pPr marL="457200" lvl="0" indent="0" algn="l" rtl="0">
              <a:lnSpc>
                <a:spcPct val="115000"/>
              </a:lnSpc>
              <a:spcBef>
                <a:spcPts val="1200"/>
              </a:spcBef>
              <a:spcAft>
                <a:spcPts val="1200"/>
              </a:spcAft>
              <a:buSzPts val="2118"/>
              <a:buNone/>
            </a:pPr>
            <a:endParaRPr/>
          </a:p>
        </p:txBody>
      </p:sp>
      <p:sp>
        <p:nvSpPr>
          <p:cNvPr id="331" name="Google Shape;331;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Aditi </a:t>
            </a: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5"/>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Aditi Nachnani</a:t>
            </a:r>
            <a:endParaRPr/>
          </a:p>
        </p:txBody>
      </p:sp>
      <p:sp>
        <p:nvSpPr>
          <p:cNvPr id="337" name="Google Shape;337;p45"/>
          <p:cNvSpPr txBox="1">
            <a:spLocks noGrp="1"/>
          </p:cNvSpPr>
          <p:nvPr>
            <p:ph type="body" idx="1"/>
          </p:nvPr>
        </p:nvSpPr>
        <p:spPr>
          <a:xfrm>
            <a:off x="311700" y="1225225"/>
            <a:ext cx="8520600" cy="17592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00000"/>
              <a:buNone/>
            </a:pPr>
            <a:r>
              <a:rPr lang="en" b="1"/>
              <a:t>New Technologies Learned:</a:t>
            </a:r>
            <a:endParaRPr b="1"/>
          </a:p>
          <a:p>
            <a:pPr marL="457200" lvl="0" indent="-325755" algn="l" rtl="0">
              <a:lnSpc>
                <a:spcPct val="115000"/>
              </a:lnSpc>
              <a:spcBef>
                <a:spcPts val="1200"/>
              </a:spcBef>
              <a:spcAft>
                <a:spcPts val="0"/>
              </a:spcAft>
              <a:buSzPct val="100000"/>
              <a:buChar char="●"/>
            </a:pPr>
            <a:r>
              <a:rPr lang="en"/>
              <a:t>Go</a:t>
            </a:r>
            <a:endParaRPr/>
          </a:p>
          <a:p>
            <a:pPr marL="457200" lvl="0" indent="-325755" algn="l" rtl="0">
              <a:lnSpc>
                <a:spcPct val="115000"/>
              </a:lnSpc>
              <a:spcBef>
                <a:spcPts val="0"/>
              </a:spcBef>
              <a:spcAft>
                <a:spcPts val="0"/>
              </a:spcAft>
              <a:buSzPct val="100000"/>
              <a:buChar char="●"/>
            </a:pPr>
            <a:r>
              <a:rPr lang="en"/>
              <a:t>OpenAI’s API </a:t>
            </a:r>
            <a:endParaRPr/>
          </a:p>
          <a:p>
            <a:pPr marL="457200" lvl="0" indent="-325755" algn="l" rtl="0">
              <a:lnSpc>
                <a:spcPct val="115000"/>
              </a:lnSpc>
              <a:spcBef>
                <a:spcPts val="0"/>
              </a:spcBef>
              <a:spcAft>
                <a:spcPts val="0"/>
              </a:spcAft>
              <a:buSzPct val="100000"/>
              <a:buChar char="●"/>
            </a:pPr>
            <a:r>
              <a:rPr lang="en"/>
              <a:t>Docker</a:t>
            </a:r>
            <a:endParaRPr/>
          </a:p>
          <a:p>
            <a:pPr marL="457200" lvl="0" indent="-325755" algn="l" rtl="0">
              <a:lnSpc>
                <a:spcPct val="115000"/>
              </a:lnSpc>
              <a:spcBef>
                <a:spcPts val="0"/>
              </a:spcBef>
              <a:spcAft>
                <a:spcPts val="0"/>
              </a:spcAft>
              <a:buSzPct val="100000"/>
              <a:buChar char="●"/>
            </a:pPr>
            <a:r>
              <a:rPr lang="en"/>
              <a:t>LangChain</a:t>
            </a:r>
            <a:endParaRPr/>
          </a:p>
          <a:p>
            <a:pPr marL="457200" lvl="0" indent="-325755" algn="l" rtl="0">
              <a:lnSpc>
                <a:spcPct val="115000"/>
              </a:lnSpc>
              <a:spcBef>
                <a:spcPts val="0"/>
              </a:spcBef>
              <a:spcAft>
                <a:spcPts val="0"/>
              </a:spcAft>
              <a:buSzPct val="100000"/>
              <a:buChar char="●"/>
            </a:pPr>
            <a:r>
              <a:rPr lang="en"/>
              <a:t>Firebase</a:t>
            </a:r>
            <a:endParaRPr/>
          </a:p>
        </p:txBody>
      </p:sp>
      <p:sp>
        <p:nvSpPr>
          <p:cNvPr id="338" name="Google Shape;33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Aditi </a:t>
            </a:r>
            <a:fld id="{00000000-1234-1234-1234-123412341234}" type="slidenum">
              <a:rPr lang="en"/>
              <a:t>36</a:t>
            </a:fld>
            <a:endParaRPr/>
          </a:p>
        </p:txBody>
      </p:sp>
      <p:sp>
        <p:nvSpPr>
          <p:cNvPr id="339" name="Google Shape;339;p45"/>
          <p:cNvSpPr txBox="1">
            <a:spLocks noGrp="1"/>
          </p:cNvSpPr>
          <p:nvPr>
            <p:ph type="body" idx="1"/>
          </p:nvPr>
        </p:nvSpPr>
        <p:spPr>
          <a:xfrm>
            <a:off x="311700" y="3062425"/>
            <a:ext cx="8520600" cy="1759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b="1"/>
              <a:t>Key Takeaways</a:t>
            </a:r>
            <a:endParaRPr b="1"/>
          </a:p>
          <a:p>
            <a:pPr marL="0" lvl="0" indent="0" algn="l" rtl="0">
              <a:lnSpc>
                <a:spcPct val="115000"/>
              </a:lnSpc>
              <a:spcBef>
                <a:spcPts val="0"/>
              </a:spcBef>
              <a:spcAft>
                <a:spcPts val="0"/>
              </a:spcAft>
              <a:buSzPts val="1800"/>
              <a:buNone/>
            </a:pPr>
            <a:endParaRPr b="1"/>
          </a:p>
          <a:p>
            <a:pPr marL="457200" lvl="0" indent="-342900" algn="l" rtl="0">
              <a:lnSpc>
                <a:spcPct val="115000"/>
              </a:lnSpc>
              <a:spcBef>
                <a:spcPts val="0"/>
              </a:spcBef>
              <a:spcAft>
                <a:spcPts val="0"/>
              </a:spcAft>
              <a:buSzPts val="1800"/>
              <a:buChar char="●"/>
            </a:pPr>
            <a:r>
              <a:rPr lang="en"/>
              <a:t>Learned to manage timelines and document processes</a:t>
            </a:r>
            <a:endParaRPr/>
          </a:p>
          <a:p>
            <a:pPr marL="457200" lvl="0" indent="-342900" algn="l" rtl="0">
              <a:lnSpc>
                <a:spcPct val="115000"/>
              </a:lnSpc>
              <a:spcBef>
                <a:spcPts val="0"/>
              </a:spcBef>
              <a:spcAft>
                <a:spcPts val="0"/>
              </a:spcAft>
              <a:buSzPts val="1800"/>
              <a:buChar char="●"/>
            </a:pPr>
            <a:r>
              <a:rPr lang="en"/>
              <a:t>Solidified a passion for AI and ML</a:t>
            </a:r>
            <a:endParaRPr/>
          </a:p>
          <a:p>
            <a:pPr marL="457200" lvl="0" indent="0" algn="l" rtl="0">
              <a:lnSpc>
                <a:spcPct val="115000"/>
              </a:lnSpc>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6"/>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Luke Eitzmann</a:t>
            </a:r>
            <a:endParaRPr/>
          </a:p>
        </p:txBody>
      </p:sp>
      <p:sp>
        <p:nvSpPr>
          <p:cNvPr id="345" name="Google Shape;345;p46"/>
          <p:cNvSpPr txBox="1">
            <a:spLocks noGrp="1"/>
          </p:cNvSpPr>
          <p:nvPr>
            <p:ph type="body" idx="1"/>
          </p:nvPr>
        </p:nvSpPr>
        <p:spPr>
          <a:xfrm>
            <a:off x="311700" y="1225225"/>
            <a:ext cx="8342100" cy="3466800"/>
          </a:xfrm>
          <a:prstGeom prst="rect">
            <a:avLst/>
          </a:prstGeom>
          <a:noFill/>
          <a:ln>
            <a:noFill/>
          </a:ln>
        </p:spPr>
        <p:txBody>
          <a:bodyPr spcFirstLastPara="1" wrap="square" lIns="91425" tIns="91425" rIns="91425" bIns="91425" anchor="t" anchorCtr="0">
            <a:normAutofit fontScale="25000"/>
          </a:bodyPr>
          <a:lstStyle/>
          <a:p>
            <a:pPr marL="0" lvl="0" indent="0" algn="l" rtl="0">
              <a:lnSpc>
                <a:spcPct val="115000"/>
              </a:lnSpc>
              <a:spcBef>
                <a:spcPts val="0"/>
              </a:spcBef>
              <a:spcAft>
                <a:spcPts val="0"/>
              </a:spcAft>
              <a:buSzPct val="104467"/>
              <a:buNone/>
            </a:pPr>
            <a:r>
              <a:rPr lang="en" sz="6892" b="1"/>
              <a:t>Contributions</a:t>
            </a:r>
            <a:r>
              <a:rPr lang="en" sz="6892"/>
              <a:t>:</a:t>
            </a:r>
            <a:endParaRPr sz="6057"/>
          </a:p>
          <a:p>
            <a:pPr marL="457200" lvl="0" indent="-324795" algn="l" rtl="0">
              <a:lnSpc>
                <a:spcPct val="150000"/>
              </a:lnSpc>
              <a:spcBef>
                <a:spcPts val="0"/>
              </a:spcBef>
              <a:spcAft>
                <a:spcPts val="0"/>
              </a:spcAft>
              <a:buSzPct val="100000"/>
              <a:buChar char="●"/>
            </a:pPr>
            <a:r>
              <a:rPr lang="en" sz="6057"/>
              <a:t>Researched and Practiced the use of OpenDSS Software for grid modeling</a:t>
            </a:r>
            <a:endParaRPr sz="5442"/>
          </a:p>
          <a:p>
            <a:pPr marL="457200" lvl="0" indent="-324795" algn="l" rtl="0">
              <a:lnSpc>
                <a:spcPct val="150000"/>
              </a:lnSpc>
              <a:spcBef>
                <a:spcPts val="0"/>
              </a:spcBef>
              <a:spcAft>
                <a:spcPts val="0"/>
              </a:spcAft>
              <a:buSzPct val="100000"/>
              <a:buChar char="●"/>
            </a:pPr>
            <a:r>
              <a:rPr lang="en" sz="6057"/>
              <a:t>Researched and Practiced the use of AltDSS Software to perform grid analysis calculations</a:t>
            </a:r>
            <a:endParaRPr sz="5442"/>
          </a:p>
          <a:p>
            <a:pPr marL="457200" lvl="0" indent="-314991" algn="l" rtl="0">
              <a:lnSpc>
                <a:spcPct val="150000"/>
              </a:lnSpc>
              <a:spcBef>
                <a:spcPts val="0"/>
              </a:spcBef>
              <a:spcAft>
                <a:spcPts val="0"/>
              </a:spcAft>
              <a:buSzPct val="100000"/>
              <a:buChar char="●"/>
            </a:pPr>
            <a:r>
              <a:rPr lang="en" sz="5442"/>
              <a:t>AltDSS_interface</a:t>
            </a:r>
            <a:endParaRPr sz="5442"/>
          </a:p>
          <a:p>
            <a:pPr marL="914400" lvl="1" indent="-314991" algn="l" rtl="0">
              <a:lnSpc>
                <a:spcPct val="150000"/>
              </a:lnSpc>
              <a:spcBef>
                <a:spcPts val="0"/>
              </a:spcBef>
              <a:spcAft>
                <a:spcPts val="0"/>
              </a:spcAft>
              <a:buSzPct val="100000"/>
              <a:buChar char="○"/>
            </a:pPr>
            <a:r>
              <a:rPr lang="en" sz="5442"/>
              <a:t>Reconstructed OpenDER_interface source code to use AltDSS functions</a:t>
            </a:r>
            <a:endParaRPr sz="5442"/>
          </a:p>
          <a:p>
            <a:pPr marL="914400" lvl="1" indent="-314991" algn="l" rtl="0">
              <a:lnSpc>
                <a:spcPct val="150000"/>
              </a:lnSpc>
              <a:spcBef>
                <a:spcPts val="0"/>
              </a:spcBef>
              <a:spcAft>
                <a:spcPts val="0"/>
              </a:spcAft>
              <a:buSzPct val="100000"/>
              <a:buChar char="○"/>
            </a:pPr>
            <a:r>
              <a:rPr lang="en" sz="5442"/>
              <a:t>Meant to improve efficiency and accuracy of our gpt.</a:t>
            </a:r>
            <a:endParaRPr sz="5442"/>
          </a:p>
          <a:p>
            <a:pPr marL="0" lvl="0" indent="0" algn="l" rtl="0">
              <a:lnSpc>
                <a:spcPct val="115000"/>
              </a:lnSpc>
              <a:spcBef>
                <a:spcPts val="1200"/>
              </a:spcBef>
              <a:spcAft>
                <a:spcPts val="0"/>
              </a:spcAft>
              <a:buSzPts val="1800"/>
              <a:buNone/>
            </a:pPr>
            <a:endParaRPr/>
          </a:p>
          <a:p>
            <a:pPr marL="457200" lvl="0" indent="0" algn="l" rtl="0">
              <a:lnSpc>
                <a:spcPct val="115000"/>
              </a:lnSpc>
              <a:spcBef>
                <a:spcPts val="1200"/>
              </a:spcBef>
              <a:spcAft>
                <a:spcPts val="1200"/>
              </a:spcAft>
              <a:buSzPts val="1800"/>
              <a:buNone/>
            </a:pPr>
            <a:endParaRPr/>
          </a:p>
        </p:txBody>
      </p:sp>
      <p:sp>
        <p:nvSpPr>
          <p:cNvPr id="346" name="Google Shape;346;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Luke </a:t>
            </a: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Luke Eitzmann</a:t>
            </a:r>
            <a:endParaRPr/>
          </a:p>
        </p:txBody>
      </p:sp>
      <p:sp>
        <p:nvSpPr>
          <p:cNvPr id="352" name="Google Shape;352;p47"/>
          <p:cNvSpPr txBox="1">
            <a:spLocks noGrp="1"/>
          </p:cNvSpPr>
          <p:nvPr>
            <p:ph type="body" idx="1"/>
          </p:nvPr>
        </p:nvSpPr>
        <p:spPr>
          <a:xfrm>
            <a:off x="311700" y="1225225"/>
            <a:ext cx="8342100" cy="34668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SzPct val="104468"/>
              <a:buNone/>
            </a:pPr>
            <a:r>
              <a:rPr lang="en" sz="6892" b="1"/>
              <a:t>Challenges:</a:t>
            </a:r>
            <a:endParaRPr sz="4050"/>
          </a:p>
          <a:p>
            <a:pPr marL="457200" lvl="0" indent="-319943" algn="l" rtl="0">
              <a:lnSpc>
                <a:spcPct val="115000"/>
              </a:lnSpc>
              <a:spcBef>
                <a:spcPts val="0"/>
              </a:spcBef>
              <a:spcAft>
                <a:spcPts val="0"/>
              </a:spcAft>
              <a:buSzPct val="100000"/>
              <a:buChar char="●"/>
            </a:pPr>
            <a:r>
              <a:rPr lang="en" sz="5750"/>
              <a:t>Learning curve of OpenDSS and AltDSS Softwares</a:t>
            </a:r>
            <a:endParaRPr sz="5750"/>
          </a:p>
          <a:p>
            <a:pPr marL="457200" lvl="0" indent="-319943" algn="l" rtl="0">
              <a:lnSpc>
                <a:spcPct val="115000"/>
              </a:lnSpc>
              <a:spcBef>
                <a:spcPts val="0"/>
              </a:spcBef>
              <a:spcAft>
                <a:spcPts val="0"/>
              </a:spcAft>
              <a:buSzPct val="100000"/>
              <a:buChar char="●"/>
            </a:pPr>
            <a:r>
              <a:rPr lang="en" sz="5750"/>
              <a:t>Conversions from Py_dss_interface to AltDSS</a:t>
            </a:r>
            <a:endParaRPr sz="5750"/>
          </a:p>
          <a:p>
            <a:pPr marL="0" lvl="0" indent="0" algn="l" rtl="0">
              <a:lnSpc>
                <a:spcPct val="115000"/>
              </a:lnSpc>
              <a:spcBef>
                <a:spcPts val="1200"/>
              </a:spcBef>
              <a:spcAft>
                <a:spcPts val="0"/>
              </a:spcAft>
              <a:buSzPct val="98738"/>
              <a:buNone/>
            </a:pPr>
            <a:r>
              <a:rPr lang="en" sz="7292" b="1"/>
              <a:t>T</a:t>
            </a:r>
            <a:r>
              <a:rPr lang="en" sz="6892" b="1"/>
              <a:t>echnologies Learned:</a:t>
            </a:r>
            <a:endParaRPr sz="4050" b="1"/>
          </a:p>
          <a:p>
            <a:pPr marL="457200" lvl="0" indent="-319943" algn="l" rtl="0">
              <a:lnSpc>
                <a:spcPct val="100000"/>
              </a:lnSpc>
              <a:spcBef>
                <a:spcPts val="1200"/>
              </a:spcBef>
              <a:spcAft>
                <a:spcPts val="0"/>
              </a:spcAft>
              <a:buSzPct val="100000"/>
              <a:buChar char="●"/>
            </a:pPr>
            <a:r>
              <a:rPr lang="en" sz="5750"/>
              <a:t>AltDSS, OpenDER, OpenDER_Interface</a:t>
            </a:r>
            <a:endParaRPr sz="5750"/>
          </a:p>
          <a:p>
            <a:pPr marL="457200" lvl="0" indent="-319943" algn="l" rtl="0">
              <a:lnSpc>
                <a:spcPct val="100000"/>
              </a:lnSpc>
              <a:spcBef>
                <a:spcPts val="0"/>
              </a:spcBef>
              <a:spcAft>
                <a:spcPts val="0"/>
              </a:spcAft>
              <a:buSzPct val="100000"/>
              <a:buChar char="●"/>
            </a:pPr>
            <a:r>
              <a:rPr lang="en" sz="5750"/>
              <a:t>OpenDSS</a:t>
            </a:r>
            <a:endParaRPr sz="5750"/>
          </a:p>
          <a:p>
            <a:pPr marL="457200" lvl="0" indent="-319943" algn="l" rtl="0">
              <a:lnSpc>
                <a:spcPct val="100000"/>
              </a:lnSpc>
              <a:spcBef>
                <a:spcPts val="0"/>
              </a:spcBef>
              <a:spcAft>
                <a:spcPts val="0"/>
              </a:spcAft>
              <a:buSzPct val="100000"/>
              <a:buChar char="●"/>
            </a:pPr>
            <a:r>
              <a:rPr lang="en" sz="5750"/>
              <a:t>Python</a:t>
            </a:r>
            <a:endParaRPr sz="5750"/>
          </a:p>
          <a:p>
            <a:pPr marL="457200" lvl="0" indent="-319943" algn="l" rtl="0">
              <a:lnSpc>
                <a:spcPct val="100000"/>
              </a:lnSpc>
              <a:spcBef>
                <a:spcPts val="0"/>
              </a:spcBef>
              <a:spcAft>
                <a:spcPts val="0"/>
              </a:spcAft>
              <a:buSzPct val="100000"/>
              <a:buChar char="●"/>
            </a:pPr>
            <a:r>
              <a:rPr lang="en" sz="5750"/>
              <a:t>Gitlab</a:t>
            </a:r>
            <a:endParaRPr sz="5750"/>
          </a:p>
          <a:p>
            <a:pPr marL="0" lvl="0" indent="0" algn="l" rtl="0">
              <a:lnSpc>
                <a:spcPct val="115000"/>
              </a:lnSpc>
              <a:spcBef>
                <a:spcPts val="1200"/>
              </a:spcBef>
              <a:spcAft>
                <a:spcPts val="0"/>
              </a:spcAft>
              <a:buSzPct val="104468"/>
              <a:buNone/>
            </a:pPr>
            <a:r>
              <a:rPr lang="en" sz="6892" b="1"/>
              <a:t>Takeaways:</a:t>
            </a:r>
            <a:endParaRPr sz="3650"/>
          </a:p>
          <a:p>
            <a:pPr marL="457200" lvl="0" indent="-318355" algn="l" rtl="0">
              <a:lnSpc>
                <a:spcPct val="115000"/>
              </a:lnSpc>
              <a:spcBef>
                <a:spcPts val="1200"/>
              </a:spcBef>
              <a:spcAft>
                <a:spcPts val="0"/>
              </a:spcAft>
              <a:buSzPct val="100000"/>
              <a:buChar char="●"/>
            </a:pPr>
            <a:r>
              <a:rPr lang="en" sz="5650"/>
              <a:t>Learning new softwares and coding languages is more time consuming then I was prepared for.</a:t>
            </a:r>
            <a:endParaRPr sz="5650"/>
          </a:p>
          <a:p>
            <a:pPr marL="457200" lvl="0" indent="-318355" algn="l" rtl="0">
              <a:lnSpc>
                <a:spcPct val="115000"/>
              </a:lnSpc>
              <a:spcBef>
                <a:spcPts val="0"/>
              </a:spcBef>
              <a:spcAft>
                <a:spcPts val="0"/>
              </a:spcAft>
              <a:buSzPct val="100000"/>
              <a:buChar char="●"/>
            </a:pPr>
            <a:r>
              <a:rPr lang="en" sz="5650"/>
              <a:t>The potential for AI in the field of power systems is immense.</a:t>
            </a:r>
            <a:endParaRPr sz="5650"/>
          </a:p>
          <a:p>
            <a:pPr marL="457200" lvl="0" indent="0" algn="l" rtl="0">
              <a:lnSpc>
                <a:spcPct val="115000"/>
              </a:lnSpc>
              <a:spcBef>
                <a:spcPts val="1200"/>
              </a:spcBef>
              <a:spcAft>
                <a:spcPts val="0"/>
              </a:spcAft>
              <a:buSzPct val="197260"/>
              <a:buNone/>
            </a:pPr>
            <a:endParaRPr sz="3650"/>
          </a:p>
          <a:p>
            <a:pPr marL="0" lvl="0" indent="0" algn="l" rtl="0">
              <a:lnSpc>
                <a:spcPct val="115000"/>
              </a:lnSpc>
              <a:spcBef>
                <a:spcPts val="1200"/>
              </a:spcBef>
              <a:spcAft>
                <a:spcPts val="0"/>
              </a:spcAft>
              <a:buSzPts val="1800"/>
              <a:buNone/>
            </a:pPr>
            <a:endParaRPr/>
          </a:p>
          <a:p>
            <a:pPr marL="457200" lvl="0" indent="0" algn="l" rtl="0">
              <a:lnSpc>
                <a:spcPct val="115000"/>
              </a:lnSpc>
              <a:spcBef>
                <a:spcPts val="1200"/>
              </a:spcBef>
              <a:spcAft>
                <a:spcPts val="1200"/>
              </a:spcAft>
              <a:buSzPts val="1800"/>
              <a:buNone/>
            </a:pPr>
            <a:endParaRPr/>
          </a:p>
        </p:txBody>
      </p:sp>
      <p:sp>
        <p:nvSpPr>
          <p:cNvPr id="353" name="Google Shape;35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Luke </a:t>
            </a: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Scott Rininger</a:t>
            </a:r>
            <a:endParaRPr/>
          </a:p>
        </p:txBody>
      </p:sp>
      <p:sp>
        <p:nvSpPr>
          <p:cNvPr id="359" name="Google Shape;359;p42"/>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b="1"/>
              <a:t>Contributions:</a:t>
            </a:r>
            <a:endParaRPr b="1"/>
          </a:p>
          <a:p>
            <a:pPr marL="457200" lvl="0" indent="-342900" algn="l" rtl="0">
              <a:lnSpc>
                <a:spcPct val="115000"/>
              </a:lnSpc>
              <a:spcBef>
                <a:spcPts val="1200"/>
              </a:spcBef>
              <a:spcAft>
                <a:spcPts val="0"/>
              </a:spcAft>
              <a:buSzPts val="1800"/>
              <a:buChar char="●"/>
            </a:pPr>
            <a:r>
              <a:rPr lang="en"/>
              <a:t>Completed Market Research on Distribution System Operators</a:t>
            </a:r>
            <a:endParaRPr/>
          </a:p>
          <a:p>
            <a:pPr marL="457200" lvl="0" indent="-342900" algn="l" rtl="0">
              <a:lnSpc>
                <a:spcPct val="115000"/>
              </a:lnSpc>
              <a:spcBef>
                <a:spcPts val="0"/>
              </a:spcBef>
              <a:spcAft>
                <a:spcPts val="0"/>
              </a:spcAft>
              <a:buSzPts val="1800"/>
              <a:buChar char="●"/>
            </a:pPr>
            <a:r>
              <a:rPr lang="en"/>
              <a:t>Worked with AI team to understand Power Engineering</a:t>
            </a:r>
            <a:endParaRPr/>
          </a:p>
          <a:p>
            <a:pPr marL="457200" lvl="0" indent="-342900" algn="l" rtl="0">
              <a:lnSpc>
                <a:spcPct val="115000"/>
              </a:lnSpc>
              <a:spcBef>
                <a:spcPts val="0"/>
              </a:spcBef>
              <a:spcAft>
                <a:spcPts val="0"/>
              </a:spcAft>
              <a:buSzPts val="1800"/>
              <a:buChar char="●"/>
            </a:pPr>
            <a:r>
              <a:rPr lang="en"/>
              <a:t>Helped the AI team implement dso_GPT</a:t>
            </a:r>
            <a:endParaRPr/>
          </a:p>
          <a:p>
            <a:pPr marL="457200" lvl="0" indent="-342900" algn="l" rtl="0">
              <a:lnSpc>
                <a:spcPct val="115000"/>
              </a:lnSpc>
              <a:spcBef>
                <a:spcPts val="0"/>
              </a:spcBef>
              <a:spcAft>
                <a:spcPts val="0"/>
              </a:spcAft>
              <a:buSzPts val="1800"/>
              <a:buChar char="●"/>
            </a:pPr>
            <a:r>
              <a:rPr lang="en"/>
              <a:t>Worked on converting OpenDSS interface to altDSS interface</a:t>
            </a:r>
            <a:endParaRPr/>
          </a:p>
          <a:p>
            <a:pPr marL="0" lvl="0" indent="0" algn="l" rtl="0">
              <a:lnSpc>
                <a:spcPct val="115000"/>
              </a:lnSpc>
              <a:spcBef>
                <a:spcPts val="1200"/>
              </a:spcBef>
              <a:spcAft>
                <a:spcPts val="0"/>
              </a:spcAft>
              <a:buSzPts val="1800"/>
              <a:buNone/>
            </a:pPr>
            <a:r>
              <a:rPr lang="en" b="1"/>
              <a:t>Challenges:</a:t>
            </a:r>
            <a:endParaRPr b="1"/>
          </a:p>
          <a:p>
            <a:pPr marL="457200" lvl="0" indent="-342900" algn="l" rtl="0">
              <a:lnSpc>
                <a:spcPct val="115000"/>
              </a:lnSpc>
              <a:spcBef>
                <a:spcPts val="1200"/>
              </a:spcBef>
              <a:spcAft>
                <a:spcPts val="0"/>
              </a:spcAft>
              <a:buSzPts val="1800"/>
              <a:buChar char="●"/>
            </a:pPr>
            <a:r>
              <a:rPr lang="en"/>
              <a:t>Learning about application design and procedure</a:t>
            </a:r>
            <a:endParaRPr/>
          </a:p>
          <a:p>
            <a:pPr marL="457200" lvl="0" indent="-342900" algn="l" rtl="0">
              <a:lnSpc>
                <a:spcPct val="115000"/>
              </a:lnSpc>
              <a:spcBef>
                <a:spcPts val="0"/>
              </a:spcBef>
              <a:spcAft>
                <a:spcPts val="0"/>
              </a:spcAft>
              <a:buSzPts val="1800"/>
              <a:buChar char="●"/>
            </a:pPr>
            <a:r>
              <a:rPr lang="en"/>
              <a:t>Understanding the differences between DSOs and distribution management systems</a:t>
            </a:r>
            <a:endParaRPr/>
          </a:p>
          <a:p>
            <a:pPr marL="0" lvl="0" indent="0" algn="l" rtl="0">
              <a:lnSpc>
                <a:spcPct val="115000"/>
              </a:lnSpc>
              <a:spcBef>
                <a:spcPts val="1200"/>
              </a:spcBef>
              <a:spcAft>
                <a:spcPts val="1200"/>
              </a:spcAft>
              <a:buSzPts val="1800"/>
              <a:buNone/>
            </a:pPr>
            <a:endParaRPr/>
          </a:p>
        </p:txBody>
      </p:sp>
      <p:sp>
        <p:nvSpPr>
          <p:cNvPr id="360" name="Google Shape;360;p42"/>
          <p:cNvSpPr txBox="1">
            <a:spLocks noGrp="1"/>
          </p:cNvSpPr>
          <p:nvPr>
            <p:ph type="sldNum" idx="12"/>
          </p:nvPr>
        </p:nvSpPr>
        <p:spPr>
          <a:xfrm>
            <a:off x="8300925" y="4663225"/>
            <a:ext cx="7200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Rininger </a:t>
            </a: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Problem Statement</a:t>
            </a:r>
            <a:endParaRPr/>
          </a:p>
        </p:txBody>
      </p:sp>
      <p:sp>
        <p:nvSpPr>
          <p:cNvPr id="98" name="Google Shape;98;p4"/>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Changing landscape</a:t>
            </a:r>
            <a:endParaRPr/>
          </a:p>
          <a:p>
            <a:pPr marL="914400" lvl="1" indent="-317500" algn="l" rtl="0">
              <a:lnSpc>
                <a:spcPct val="115000"/>
              </a:lnSpc>
              <a:spcBef>
                <a:spcPts val="0"/>
              </a:spcBef>
              <a:spcAft>
                <a:spcPts val="0"/>
              </a:spcAft>
              <a:buSzPts val="1400"/>
              <a:buChar char="○"/>
            </a:pPr>
            <a:r>
              <a:rPr lang="en"/>
              <a:t>Fast and dynamic</a:t>
            </a:r>
            <a:endParaRPr/>
          </a:p>
          <a:p>
            <a:pPr marL="914400" lvl="1" indent="-317500" algn="l" rtl="0">
              <a:lnSpc>
                <a:spcPct val="115000"/>
              </a:lnSpc>
              <a:spcBef>
                <a:spcPts val="0"/>
              </a:spcBef>
              <a:spcAft>
                <a:spcPts val="0"/>
              </a:spcAft>
              <a:buSzPts val="1400"/>
              <a:buChar char="○"/>
            </a:pPr>
            <a:r>
              <a:rPr lang="en"/>
              <a:t>Distributed Energy Resources (DERs)</a:t>
            </a:r>
            <a:endParaRPr/>
          </a:p>
          <a:p>
            <a:pPr marL="914400" lvl="1" indent="-317500" algn="l" rtl="0">
              <a:lnSpc>
                <a:spcPct val="115000"/>
              </a:lnSpc>
              <a:spcBef>
                <a:spcPts val="0"/>
              </a:spcBef>
              <a:spcAft>
                <a:spcPts val="0"/>
              </a:spcAft>
              <a:buSzPts val="1400"/>
              <a:buChar char="○"/>
            </a:pPr>
            <a:r>
              <a:rPr lang="en"/>
              <a:t>Traditional software struggles to keep up</a:t>
            </a:r>
            <a:endParaRPr/>
          </a:p>
          <a:p>
            <a:pPr marL="457200" lvl="0" indent="-342900" algn="l" rtl="0">
              <a:lnSpc>
                <a:spcPct val="115000"/>
              </a:lnSpc>
              <a:spcBef>
                <a:spcPts val="1200"/>
              </a:spcBef>
              <a:spcAft>
                <a:spcPts val="0"/>
              </a:spcAft>
              <a:buSzPts val="1800"/>
              <a:buChar char="●"/>
            </a:pPr>
            <a:r>
              <a:rPr lang="en"/>
              <a:t>GridGPT 2.0</a:t>
            </a:r>
            <a:endParaRPr/>
          </a:p>
          <a:p>
            <a:pPr marL="914400" lvl="1" indent="-317500" algn="l" rtl="0">
              <a:lnSpc>
                <a:spcPct val="115000"/>
              </a:lnSpc>
              <a:spcBef>
                <a:spcPts val="0"/>
              </a:spcBef>
              <a:spcAft>
                <a:spcPts val="0"/>
              </a:spcAft>
              <a:buSzPts val="1400"/>
              <a:buChar char="○"/>
            </a:pPr>
            <a:r>
              <a:rPr lang="en"/>
              <a:t>Meets the changing landscape</a:t>
            </a:r>
            <a:endParaRPr/>
          </a:p>
          <a:p>
            <a:pPr marL="914400" lvl="1" indent="-317500" algn="l" rtl="0">
              <a:lnSpc>
                <a:spcPct val="115000"/>
              </a:lnSpc>
              <a:spcBef>
                <a:spcPts val="0"/>
              </a:spcBef>
              <a:spcAft>
                <a:spcPts val="0"/>
              </a:spcAft>
              <a:buSzPts val="1400"/>
              <a:buChar char="○"/>
            </a:pPr>
            <a:r>
              <a:rPr lang="en"/>
              <a:t>Edits and generates DSS scripts</a:t>
            </a:r>
            <a:endParaRPr/>
          </a:p>
          <a:p>
            <a:pPr marL="914400" lvl="1" indent="-317500" algn="l" rtl="0">
              <a:lnSpc>
                <a:spcPct val="115000"/>
              </a:lnSpc>
              <a:spcBef>
                <a:spcPts val="0"/>
              </a:spcBef>
              <a:spcAft>
                <a:spcPts val="0"/>
              </a:spcAft>
              <a:buSzPts val="1400"/>
              <a:buChar char="○"/>
            </a:pPr>
            <a:r>
              <a:rPr lang="en"/>
              <a:t>Reduces errors</a:t>
            </a:r>
            <a:endParaRPr/>
          </a:p>
          <a:p>
            <a:pPr marL="914400" lvl="1" indent="-317500" algn="l" rtl="0">
              <a:lnSpc>
                <a:spcPct val="115000"/>
              </a:lnSpc>
              <a:spcBef>
                <a:spcPts val="0"/>
              </a:spcBef>
              <a:spcAft>
                <a:spcPts val="0"/>
              </a:spcAft>
              <a:buSzPts val="1400"/>
              <a:buChar char="○"/>
            </a:pPr>
            <a:r>
              <a:rPr lang="en"/>
              <a:t>Increases efficiency</a:t>
            </a:r>
            <a:endParaRPr/>
          </a:p>
        </p:txBody>
      </p:sp>
      <p:sp>
        <p:nvSpPr>
          <p:cNvPr id="99" name="Google Shape;9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Luke </a:t>
            </a: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Scott Rininger</a:t>
            </a:r>
            <a:endParaRPr/>
          </a:p>
        </p:txBody>
      </p:sp>
      <p:sp>
        <p:nvSpPr>
          <p:cNvPr id="366" name="Google Shape;366;p4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b="1"/>
              <a:t>Technologies Learned:</a:t>
            </a:r>
            <a:endParaRPr b="1"/>
          </a:p>
          <a:p>
            <a:pPr marL="457200" lvl="0" indent="-342900" algn="l" rtl="0">
              <a:lnSpc>
                <a:spcPct val="115000"/>
              </a:lnSpc>
              <a:spcBef>
                <a:spcPts val="1200"/>
              </a:spcBef>
              <a:spcAft>
                <a:spcPts val="0"/>
              </a:spcAft>
              <a:buSzPts val="1800"/>
              <a:buChar char="●"/>
            </a:pPr>
            <a:r>
              <a:rPr lang="en" sz="1800"/>
              <a:t>Docker</a:t>
            </a:r>
            <a:endParaRPr sz="1800"/>
          </a:p>
          <a:p>
            <a:pPr marL="457200" lvl="0" indent="-342900" algn="l" rtl="0">
              <a:lnSpc>
                <a:spcPct val="115000"/>
              </a:lnSpc>
              <a:spcBef>
                <a:spcPts val="0"/>
              </a:spcBef>
              <a:spcAft>
                <a:spcPts val="0"/>
              </a:spcAft>
              <a:buSzPts val="1800"/>
              <a:buChar char="●"/>
            </a:pPr>
            <a:r>
              <a:rPr lang="en" sz="1800"/>
              <a:t>Python</a:t>
            </a:r>
            <a:endParaRPr sz="1800"/>
          </a:p>
          <a:p>
            <a:pPr marL="457200" lvl="0" indent="-342900" algn="l" rtl="0">
              <a:lnSpc>
                <a:spcPct val="115000"/>
              </a:lnSpc>
              <a:spcBef>
                <a:spcPts val="0"/>
              </a:spcBef>
              <a:spcAft>
                <a:spcPts val="0"/>
              </a:spcAft>
              <a:buSzPts val="1800"/>
              <a:buChar char="●"/>
            </a:pPr>
            <a:r>
              <a:rPr lang="en"/>
              <a:t>Gitlab</a:t>
            </a:r>
            <a:endParaRPr/>
          </a:p>
          <a:p>
            <a:pPr marL="0" lvl="0" indent="0" algn="l" rtl="0">
              <a:lnSpc>
                <a:spcPct val="115000"/>
              </a:lnSpc>
              <a:spcBef>
                <a:spcPts val="1200"/>
              </a:spcBef>
              <a:spcAft>
                <a:spcPts val="0"/>
              </a:spcAft>
              <a:buSzPts val="1800"/>
              <a:buNone/>
            </a:pPr>
            <a:r>
              <a:rPr lang="en" b="1"/>
              <a:t>Takeaways:</a:t>
            </a:r>
            <a:endParaRPr b="1"/>
          </a:p>
          <a:p>
            <a:pPr marL="457200" lvl="0" indent="-342900" algn="l" rtl="0">
              <a:lnSpc>
                <a:spcPct val="115000"/>
              </a:lnSpc>
              <a:spcBef>
                <a:spcPts val="1200"/>
              </a:spcBef>
              <a:spcAft>
                <a:spcPts val="0"/>
              </a:spcAft>
              <a:buSzPts val="1800"/>
              <a:buChar char="●"/>
            </a:pPr>
            <a:r>
              <a:rPr lang="en"/>
              <a:t>Team cooperation is key on projects with specialists</a:t>
            </a:r>
            <a:endParaRPr/>
          </a:p>
          <a:p>
            <a:pPr marL="457200" lvl="0" indent="-342900" algn="l" rtl="0">
              <a:lnSpc>
                <a:spcPct val="115000"/>
              </a:lnSpc>
              <a:spcBef>
                <a:spcPts val="0"/>
              </a:spcBef>
              <a:spcAft>
                <a:spcPts val="0"/>
              </a:spcAft>
              <a:buSzPts val="1800"/>
              <a:buChar char="●"/>
            </a:pPr>
            <a:r>
              <a:rPr lang="en"/>
              <a:t>AI is a useful tool but is hard to perfect</a:t>
            </a:r>
            <a:endParaRPr/>
          </a:p>
        </p:txBody>
      </p:sp>
      <p:sp>
        <p:nvSpPr>
          <p:cNvPr id="367" name="Google Shape;367;p43"/>
          <p:cNvSpPr txBox="1">
            <a:spLocks noGrp="1"/>
          </p:cNvSpPr>
          <p:nvPr>
            <p:ph type="sldNum" idx="12"/>
          </p:nvPr>
        </p:nvSpPr>
        <p:spPr>
          <a:xfrm>
            <a:off x="8229597" y="4663225"/>
            <a:ext cx="791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Rininger </a:t>
            </a: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Conclusion</a:t>
            </a:r>
            <a:endParaRPr/>
          </a:p>
        </p:txBody>
      </p:sp>
      <p:sp>
        <p:nvSpPr>
          <p:cNvPr id="373" name="Google Shape;373;p5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1200"/>
              </a:spcBef>
              <a:spcAft>
                <a:spcPts val="0"/>
              </a:spcAft>
              <a:buClr>
                <a:schemeClr val="dk1"/>
              </a:buClr>
              <a:buSzPts val="1500"/>
              <a:buChar char="●"/>
            </a:pPr>
            <a:r>
              <a:rPr lang="en" sz="1500"/>
              <a:t>The modern power grid is rapidly changing causing grid management issues for stakeholders</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t>GridAI provides stakeholders with powerful software that allows them to solve these issues</a:t>
            </a:r>
            <a:endParaRPr sz="1500"/>
          </a:p>
          <a:p>
            <a:pPr marL="457200" lvl="0" indent="-323850" algn="l" rtl="0">
              <a:lnSpc>
                <a:spcPct val="115000"/>
              </a:lnSpc>
              <a:spcBef>
                <a:spcPts val="0"/>
              </a:spcBef>
              <a:spcAft>
                <a:spcPts val="0"/>
              </a:spcAft>
              <a:buSzPts val="1500"/>
              <a:buChar char="●"/>
            </a:pPr>
            <a:r>
              <a:rPr lang="en" sz="1500"/>
              <a:t>GridGPT allows users to more easily leverage the power of GridAI to better manage their distribution grids</a:t>
            </a:r>
            <a:endParaRPr sz="1500"/>
          </a:p>
          <a:p>
            <a:pPr marL="0" lvl="0" indent="0" algn="l" rtl="0">
              <a:lnSpc>
                <a:spcPct val="115000"/>
              </a:lnSpc>
              <a:spcBef>
                <a:spcPts val="1200"/>
              </a:spcBef>
              <a:spcAft>
                <a:spcPts val="1200"/>
              </a:spcAft>
              <a:buSzPts val="1800"/>
              <a:buNone/>
            </a:pPr>
            <a:endParaRPr sz="1350"/>
          </a:p>
        </p:txBody>
      </p:sp>
      <p:sp>
        <p:nvSpPr>
          <p:cNvPr id="374" name="Google Shape;374;p51"/>
          <p:cNvSpPr txBox="1">
            <a:spLocks noGrp="1"/>
          </p:cNvSpPr>
          <p:nvPr>
            <p:ph type="sldNum" idx="12"/>
          </p:nvPr>
        </p:nvSpPr>
        <p:spPr>
          <a:xfrm>
            <a:off x="8381149" y="4663225"/>
            <a:ext cx="639900" cy="393600"/>
          </a:xfrm>
          <a:prstGeom prst="rect">
            <a:avLst/>
          </a:prstGeom>
          <a:noFill/>
          <a:ln>
            <a:noFill/>
          </a:ln>
        </p:spPr>
        <p:txBody>
          <a:bodyPr spcFirstLastPara="1" wrap="square" lIns="91425" tIns="91425" rIns="91425" bIns="91425" anchor="ctr" anchorCtr="0">
            <a:normAutofit fontScale="92500"/>
          </a:bodyPr>
          <a:lstStyle/>
          <a:p>
            <a:pPr marL="0" lvl="0" indent="0" algn="r" rtl="0">
              <a:lnSpc>
                <a:spcPct val="100000"/>
              </a:lnSpc>
              <a:spcBef>
                <a:spcPts val="0"/>
              </a:spcBef>
              <a:spcAft>
                <a:spcPts val="0"/>
              </a:spcAft>
              <a:buSzPct val="100000"/>
              <a:buNone/>
            </a:pPr>
            <a:r>
              <a:rPr lang="en"/>
              <a:t>Rininger </a:t>
            </a: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Works Cited</a:t>
            </a:r>
            <a:endParaRPr/>
          </a:p>
        </p:txBody>
      </p:sp>
      <p:sp>
        <p:nvSpPr>
          <p:cNvPr id="380" name="Google Shape;380;p52"/>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https://www.researchgate.net/publication/4164357_Optimisation_algorithm_for_a_virtual_power_plant_operation</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https://ieeexplore.ieee.org/document/5534848</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https://www.frontiersin.org/journals/energy-research/articles/10.3389/fenrg.2023.1152717/full</a:t>
            </a:r>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https://www.csrwire.com/press_releases/791866-adapting-utilities-harness-prosumer-power-renewable-energy-landscape</a:t>
            </a:r>
            <a:endParaRPr sz="15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https://leaf-it.com/10-ways-prevent-cyber-attacks/</a:t>
            </a:r>
            <a:endParaRPr sz="11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https://www.camus.energy/blog/what-is-a-distribution-system-operator</a:t>
            </a:r>
            <a:endParaRPr sz="11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9">
                  <a:extLst>
                    <a:ext uri="{A12FA001-AC4F-418D-AE19-62706E023703}">
                      <ahyp:hlinkClr xmlns:ahyp="http://schemas.microsoft.com/office/drawing/2018/hyperlinkcolor" val="tx"/>
                    </a:ext>
                  </a:extLst>
                </a:hlinkClick>
              </a:rPr>
              <a:t>https://idw-online.de/de/attachmentdata44549.pdf</a:t>
            </a:r>
            <a:endParaRPr sz="11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10">
                  <a:extLst>
                    <a:ext uri="{A12FA001-AC4F-418D-AE19-62706E023703}">
                      <ahyp:hlinkClr xmlns:ahyp="http://schemas.microsoft.com/office/drawing/2018/hyperlinkcolor" val="tx"/>
                    </a:ext>
                  </a:extLst>
                </a:hlinkClick>
              </a:rPr>
              <a:t>https://aemo.com.au/initiatives/major-programs/wa-der-program/about-the-wa-der-program</a:t>
            </a:r>
            <a:endParaRPr sz="11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11">
                  <a:extLst>
                    <a:ext uri="{A12FA001-AC4F-418D-AE19-62706E023703}">
                      <ahyp:hlinkClr xmlns:ahyp="http://schemas.microsoft.com/office/drawing/2018/hyperlinkcolor" val="tx"/>
                    </a:ext>
                  </a:extLst>
                </a:hlinkClick>
              </a:rPr>
              <a:t>https://www.nationalgrid.co.uk/downloads-view-reciteme/660508</a:t>
            </a:r>
            <a:endParaRPr sz="11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12">
                  <a:extLst>
                    <a:ext uri="{A12FA001-AC4F-418D-AE19-62706E023703}">
                      <ahyp:hlinkClr xmlns:ahyp="http://schemas.microsoft.com/office/drawing/2018/hyperlinkcolor" val="tx"/>
                    </a:ext>
                  </a:extLst>
                </a:hlinkClick>
              </a:rPr>
              <a:t>https://huggingface.co/docs</a:t>
            </a:r>
            <a:endParaRPr sz="11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13">
                  <a:extLst>
                    <a:ext uri="{A12FA001-AC4F-418D-AE19-62706E023703}">
                      <ahyp:hlinkClr xmlns:ahyp="http://schemas.microsoft.com/office/drawing/2018/hyperlinkcolor" val="tx"/>
                    </a:ext>
                  </a:extLst>
                </a:hlinkClick>
              </a:rPr>
              <a:t>https://www.bv.com/perspectives/business-electricity-will-distribution-markets-dominate/</a:t>
            </a:r>
            <a:endParaRPr sz="11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14">
                  <a:extLst>
                    <a:ext uri="{A12FA001-AC4F-418D-AE19-62706E023703}">
                      <ahyp:hlinkClr xmlns:ahyp="http://schemas.microsoft.com/office/drawing/2018/hyperlinkcolor" val="tx"/>
                    </a:ext>
                  </a:extLst>
                </a:hlinkClick>
              </a:rPr>
              <a:t>https://www.epri.com/events/C97292AF-0790-4514-B9DF-CCEF80D685E1</a:t>
            </a:r>
            <a:r>
              <a:rPr lang="en" sz="1100" u="sng">
                <a:solidFill>
                  <a:srgbClr val="1155CC"/>
                </a:solidFill>
                <a:latin typeface="Arial"/>
                <a:ea typeface="Arial"/>
                <a:cs typeface="Arial"/>
                <a:sym typeface="Arial"/>
              </a:rPr>
              <a:t> </a:t>
            </a:r>
            <a:endParaRPr sz="1100">
              <a:solidFill>
                <a:srgbClr val="1155CC"/>
              </a:solidFill>
              <a:latin typeface="Arial"/>
              <a:ea typeface="Arial"/>
              <a:cs typeface="Arial"/>
              <a:sym typeface="Arial"/>
            </a:endParaRPr>
          </a:p>
          <a:p>
            <a:pPr marL="457200" marR="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15">
                  <a:extLst>
                    <a:ext uri="{A12FA001-AC4F-418D-AE19-62706E023703}">
                      <ahyp:hlinkClr xmlns:ahyp="http://schemas.microsoft.com/office/drawing/2018/hyperlinkcolor" val="tx"/>
                    </a:ext>
                  </a:extLst>
                </a:hlinkClick>
              </a:rPr>
              <a:t>https://dss-extensions.org/AltDSS-Python/apidocs/altdss/altdss.Spectrum.html</a:t>
            </a:r>
            <a:endParaRPr sz="1100" u="sng">
              <a:solidFill>
                <a:srgbClr val="1155CC"/>
              </a:solidFill>
              <a:latin typeface="Arial"/>
              <a:ea typeface="Arial"/>
              <a:cs typeface="Arial"/>
              <a:sym typeface="Arial"/>
            </a:endParaRPr>
          </a:p>
          <a:p>
            <a:pPr marL="457200" marR="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16">
                  <a:extLst>
                    <a:ext uri="{A12FA001-AC4F-418D-AE19-62706E023703}">
                      <ahyp:hlinkClr xmlns:ahyp="http://schemas.microsoft.com/office/drawing/2018/hyperlinkcolor" val="tx"/>
                    </a:ext>
                  </a:extLst>
                </a:hlinkClick>
              </a:rPr>
              <a:t>https://sourceforge.net/p/electricdss/code/HEAD/tree/trunk/Training/Virtual-2022/</a:t>
            </a:r>
            <a:r>
              <a:rPr lang="en" sz="1100" u="sng">
                <a:solidFill>
                  <a:srgbClr val="1155CC"/>
                </a:solidFill>
                <a:latin typeface="Arial"/>
                <a:ea typeface="Arial"/>
                <a:cs typeface="Arial"/>
                <a:sym typeface="Arial"/>
              </a:rPr>
              <a:t> </a:t>
            </a:r>
            <a:endParaRPr sz="1100">
              <a:solidFill>
                <a:srgbClr val="1155CC"/>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u="sng">
                <a:solidFill>
                  <a:srgbClr val="1155CC"/>
                </a:solidFill>
                <a:latin typeface="Arial"/>
                <a:ea typeface="Arial"/>
                <a:cs typeface="Arial"/>
                <a:sym typeface="Arial"/>
                <a:hlinkClick r:id="rId17">
                  <a:extLst>
                    <a:ext uri="{A12FA001-AC4F-418D-AE19-62706E023703}">
                      <ahyp:hlinkClr xmlns:ahyp="http://schemas.microsoft.com/office/drawing/2018/hyperlinkcolor" val="tx"/>
                    </a:ext>
                  </a:extLst>
                </a:hlinkClick>
              </a:rPr>
              <a:t>https://docs.gurobi.com/projects/optimizer/en/current/reference/python.html#secpython</a:t>
            </a:r>
            <a:r>
              <a:rPr lang="en" sz="1100" u="sng">
                <a:solidFill>
                  <a:srgbClr val="1155CC"/>
                </a:solidFill>
                <a:latin typeface="Arial"/>
                <a:ea typeface="Arial"/>
                <a:cs typeface="Arial"/>
                <a:sym typeface="Arial"/>
              </a:rPr>
              <a:t> </a:t>
            </a:r>
            <a:endParaRPr sz="1100">
              <a:solidFill>
                <a:srgbClr val="1155CC"/>
              </a:solidFill>
              <a:latin typeface="Arial"/>
              <a:ea typeface="Arial"/>
              <a:cs typeface="Arial"/>
              <a:sym typeface="Arial"/>
            </a:endParaRPr>
          </a:p>
        </p:txBody>
      </p:sp>
      <p:sp>
        <p:nvSpPr>
          <p:cNvPr id="381" name="Google Shape;381;p52"/>
          <p:cNvSpPr txBox="1">
            <a:spLocks noGrp="1"/>
          </p:cNvSpPr>
          <p:nvPr>
            <p:ph type="sldNum" idx="12"/>
          </p:nvPr>
        </p:nvSpPr>
        <p:spPr>
          <a:xfrm>
            <a:off x="8354398" y="4663225"/>
            <a:ext cx="6669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Rininger </a:t>
            </a: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Thank you!</a:t>
            </a:r>
            <a:endParaRPr/>
          </a:p>
        </p:txBody>
      </p:sp>
      <p:sp>
        <p:nvSpPr>
          <p:cNvPr id="387" name="Google Shape;387;p5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Any questions?</a:t>
            </a:r>
            <a:endParaRPr/>
          </a:p>
        </p:txBody>
      </p:sp>
      <p:sp>
        <p:nvSpPr>
          <p:cNvPr id="388" name="Google Shape;388;p53"/>
          <p:cNvSpPr txBox="1">
            <a:spLocks noGrp="1"/>
          </p:cNvSpPr>
          <p:nvPr>
            <p:ph type="sldNum" idx="12"/>
          </p:nvPr>
        </p:nvSpPr>
        <p:spPr>
          <a:xfrm>
            <a:off x="8345473" y="4663225"/>
            <a:ext cx="6756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Rininger </a:t>
            </a: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50E2-8843-3DE7-05EB-A7E480CAC75F}"/>
              </a:ext>
            </a:extLst>
          </p:cNvPr>
          <p:cNvSpPr>
            <a:spLocks noGrp="1"/>
          </p:cNvSpPr>
          <p:nvPr>
            <p:ph type="title"/>
          </p:nvPr>
        </p:nvSpPr>
        <p:spPr/>
        <p:txBody>
          <a:bodyPr/>
          <a:lstStyle/>
          <a:p>
            <a:r>
              <a:rPr lang="en-US" dirty="0"/>
              <a:t>Extra Slides</a:t>
            </a:r>
          </a:p>
        </p:txBody>
      </p:sp>
      <p:sp>
        <p:nvSpPr>
          <p:cNvPr id="3" name="Text Placeholder 2">
            <a:extLst>
              <a:ext uri="{FF2B5EF4-FFF2-40B4-BE49-F238E27FC236}">
                <a16:creationId xmlns:a16="http://schemas.microsoft.com/office/drawing/2014/main" id="{FBFC88ED-A094-2827-30B7-C764598F17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D51110-34D5-B24D-1158-965E55539D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Tree>
    <p:extLst>
      <p:ext uri="{BB962C8B-B14F-4D97-AF65-F5344CB8AC3E}">
        <p14:creationId xmlns:p14="http://schemas.microsoft.com/office/powerpoint/2010/main" val="251522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Economic Improvements</a:t>
            </a:r>
            <a:endParaRPr/>
          </a:p>
        </p:txBody>
      </p:sp>
      <p:sp>
        <p:nvSpPr>
          <p:cNvPr id="394" name="Google Shape;394;p54"/>
          <p:cNvSpPr txBox="1"/>
          <p:nvPr/>
        </p:nvSpPr>
        <p:spPr>
          <a:xfrm>
            <a:off x="1085250" y="1768200"/>
            <a:ext cx="6973500" cy="140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Open Sans"/>
                <a:ea typeface="Open Sans"/>
                <a:cs typeface="Open Sans"/>
                <a:sym typeface="Open Sans"/>
              </a:rPr>
              <a:t>Our solution is better than existing solutions because our LLM will be fine-tuned, which will eliminate errors and be more reliable. Our software will provide more in depth information about power grids and be less general like our competitors. By ensuring that the model is well-trained, we can eliminate any potential inaccuracies that other software might have. Moreover, this solution will be cheaper than other products since it does not use complex software, making it more appealing to customers.</a:t>
            </a:r>
            <a:r>
              <a:rPr lang="en" sz="1000" b="1" i="0" u="none" strike="noStrike" cap="none">
                <a:solidFill>
                  <a:schemeClr val="dk1"/>
                </a:solidFill>
                <a:latin typeface="Open Sans"/>
                <a:ea typeface="Open Sans"/>
                <a:cs typeface="Open Sans"/>
                <a:sym typeface="Open Sans"/>
              </a:rPr>
              <a:t> </a:t>
            </a:r>
            <a:endParaRPr sz="1000" b="1" i="0" u="none" strike="noStrike" cap="none">
              <a:solidFill>
                <a:schemeClr val="dk1"/>
              </a:solidFill>
              <a:latin typeface="Open Sans"/>
              <a:ea typeface="Open Sans"/>
              <a:cs typeface="Open Sans"/>
              <a:sym typeface="Open Sans"/>
            </a:endParaRPr>
          </a:p>
        </p:txBody>
      </p:sp>
      <p:pic>
        <p:nvPicPr>
          <p:cNvPr id="395" name="Google Shape;395;p54"/>
          <p:cNvPicPr preferRelativeResize="0"/>
          <p:nvPr/>
        </p:nvPicPr>
        <p:blipFill rotWithShape="1">
          <a:blip r:embed="rId3">
            <a:alphaModFix/>
          </a:blip>
          <a:srcRect/>
          <a:stretch/>
        </p:blipFill>
        <p:spPr>
          <a:xfrm>
            <a:off x="4955475" y="2928475"/>
            <a:ext cx="3944451" cy="1972225"/>
          </a:xfrm>
          <a:prstGeom prst="rect">
            <a:avLst/>
          </a:prstGeom>
          <a:noFill/>
          <a:ln>
            <a:noFill/>
          </a:ln>
        </p:spPr>
      </p:pic>
      <p:sp>
        <p:nvSpPr>
          <p:cNvPr id="396" name="Google Shape;396;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Functionality </a:t>
            </a:r>
            <a:endParaRPr/>
          </a:p>
        </p:txBody>
      </p:sp>
      <p:sp>
        <p:nvSpPr>
          <p:cNvPr id="402" name="Google Shape;402;p55"/>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GridGPT will provide users with a more accessible and user friendly interface to use GridAI</a:t>
            </a:r>
            <a:endParaRPr/>
          </a:p>
          <a:p>
            <a:pPr marL="457200" lvl="0" indent="-342900" algn="l" rtl="0">
              <a:lnSpc>
                <a:spcPct val="115000"/>
              </a:lnSpc>
              <a:spcBef>
                <a:spcPts val="0"/>
              </a:spcBef>
              <a:spcAft>
                <a:spcPts val="0"/>
              </a:spcAft>
              <a:buSzPts val="1800"/>
              <a:buChar char="●"/>
            </a:pPr>
            <a:r>
              <a:rPr lang="en"/>
              <a:t>GridGPT will successfully communicate between users and GridAI</a:t>
            </a:r>
            <a:endParaRPr/>
          </a:p>
          <a:p>
            <a:pPr marL="457200" lvl="0" indent="-342900" algn="l" rtl="0">
              <a:lnSpc>
                <a:spcPct val="115000"/>
              </a:lnSpc>
              <a:spcBef>
                <a:spcPts val="0"/>
              </a:spcBef>
              <a:spcAft>
                <a:spcPts val="0"/>
              </a:spcAft>
              <a:buSzPts val="1800"/>
              <a:buChar char="●"/>
            </a:pPr>
            <a:r>
              <a:rPr lang="en"/>
              <a:t>Retrieve data from GridAI sent to GridGPT send to the user to answer the users questions</a:t>
            </a:r>
            <a:endParaRPr/>
          </a:p>
        </p:txBody>
      </p:sp>
      <p:sp>
        <p:nvSpPr>
          <p:cNvPr id="403" name="Google Shape;403;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46</a:t>
            </a:fld>
            <a:endParaRPr/>
          </a:p>
        </p:txBody>
      </p:sp>
      <p:sp>
        <p:nvSpPr>
          <p:cNvPr id="404" name="Google Shape;404;p55"/>
          <p:cNvSpPr txBox="1"/>
          <p:nvPr/>
        </p:nvSpPr>
        <p:spPr>
          <a:xfrm>
            <a:off x="2569050" y="3294000"/>
            <a:ext cx="4013700" cy="87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chemeClr val="dk1"/>
                </a:solidFill>
                <a:latin typeface="Open Sans"/>
                <a:ea typeface="Open Sans"/>
                <a:cs typeface="Open Sans"/>
                <a:sym typeface="Open Sans"/>
              </a:rPr>
              <a:t>Backup Slide</a:t>
            </a:r>
            <a:endParaRPr sz="2200" b="1" i="0" u="none" strike="noStrike" cap="none">
              <a:solidFill>
                <a:schemeClr val="dk1"/>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6"/>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Areas of Concern and Development</a:t>
            </a:r>
            <a:endParaRPr/>
          </a:p>
        </p:txBody>
      </p:sp>
      <p:sp>
        <p:nvSpPr>
          <p:cNvPr id="410" name="Google Shape;410;p56"/>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Integration with GridAI</a:t>
            </a:r>
            <a:endParaRPr/>
          </a:p>
          <a:p>
            <a:pPr marL="457200" lvl="0" indent="-342900" algn="l" rtl="0">
              <a:lnSpc>
                <a:spcPct val="115000"/>
              </a:lnSpc>
              <a:spcBef>
                <a:spcPts val="0"/>
              </a:spcBef>
              <a:spcAft>
                <a:spcPts val="0"/>
              </a:spcAft>
              <a:buSzPts val="1800"/>
              <a:buChar char="●"/>
            </a:pPr>
            <a:r>
              <a:rPr lang="en"/>
              <a:t>Making a user friendly product</a:t>
            </a:r>
            <a:endParaRPr/>
          </a:p>
          <a:p>
            <a:pPr marL="457200" lvl="0" indent="-342900" algn="l" rtl="0">
              <a:lnSpc>
                <a:spcPct val="115000"/>
              </a:lnSpc>
              <a:spcBef>
                <a:spcPts val="0"/>
              </a:spcBef>
              <a:spcAft>
                <a:spcPts val="0"/>
              </a:spcAft>
              <a:buSzPts val="1800"/>
              <a:buChar char="●"/>
            </a:pPr>
            <a:r>
              <a:rPr lang="en"/>
              <a:t>Delivering accurate information to user</a:t>
            </a:r>
            <a:endParaRPr/>
          </a:p>
          <a:p>
            <a:pPr marL="457200" lvl="0" indent="-342900" algn="l" rtl="0">
              <a:lnSpc>
                <a:spcPct val="115000"/>
              </a:lnSpc>
              <a:spcBef>
                <a:spcPts val="0"/>
              </a:spcBef>
              <a:spcAft>
                <a:spcPts val="0"/>
              </a:spcAft>
              <a:buSzPts val="1800"/>
              <a:buChar char="●"/>
            </a:pPr>
            <a:r>
              <a:rPr lang="en"/>
              <a:t>Keeping the cost of GridGPT low</a:t>
            </a:r>
            <a:endParaRPr/>
          </a:p>
          <a:p>
            <a:pPr marL="0" lvl="0" indent="0" algn="l" rtl="0">
              <a:lnSpc>
                <a:spcPct val="115000"/>
              </a:lnSpc>
              <a:spcBef>
                <a:spcPts val="1200"/>
              </a:spcBef>
              <a:spcAft>
                <a:spcPts val="1200"/>
              </a:spcAft>
              <a:buSzPts val="1800"/>
              <a:buNone/>
            </a:pPr>
            <a:endParaRPr/>
          </a:p>
        </p:txBody>
      </p:sp>
      <p:sp>
        <p:nvSpPr>
          <p:cNvPr id="411" name="Google Shape;411;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Broader Area - Four Principles Chart</a:t>
            </a:r>
            <a:endParaRPr/>
          </a:p>
        </p:txBody>
      </p:sp>
      <p:graphicFrame>
        <p:nvGraphicFramePr>
          <p:cNvPr id="417" name="Google Shape;417;p57"/>
          <p:cNvGraphicFramePr/>
          <p:nvPr/>
        </p:nvGraphicFramePr>
        <p:xfrm>
          <a:off x="591500" y="1253475"/>
          <a:ext cx="3000000" cy="3000000"/>
        </p:xfrm>
        <a:graphic>
          <a:graphicData uri="http://schemas.openxmlformats.org/drawingml/2006/table">
            <a:tbl>
              <a:tblPr>
                <a:noFill/>
                <a:tableStyleId>{2DE4871D-FEDF-4128-96A5-C3AC7217894F}</a:tableStyleId>
              </a:tblPr>
              <a:tblGrid>
                <a:gridCol w="1560425">
                  <a:extLst>
                    <a:ext uri="{9D8B030D-6E8A-4147-A177-3AD203B41FA5}">
                      <a16:colId xmlns:a16="http://schemas.microsoft.com/office/drawing/2014/main" val="20000"/>
                    </a:ext>
                  </a:extLst>
                </a:gridCol>
                <a:gridCol w="1560425">
                  <a:extLst>
                    <a:ext uri="{9D8B030D-6E8A-4147-A177-3AD203B41FA5}">
                      <a16:colId xmlns:a16="http://schemas.microsoft.com/office/drawing/2014/main" val="20001"/>
                    </a:ext>
                  </a:extLst>
                </a:gridCol>
                <a:gridCol w="1560425">
                  <a:extLst>
                    <a:ext uri="{9D8B030D-6E8A-4147-A177-3AD203B41FA5}">
                      <a16:colId xmlns:a16="http://schemas.microsoft.com/office/drawing/2014/main" val="20002"/>
                    </a:ext>
                  </a:extLst>
                </a:gridCol>
                <a:gridCol w="1560425">
                  <a:extLst>
                    <a:ext uri="{9D8B030D-6E8A-4147-A177-3AD203B41FA5}">
                      <a16:colId xmlns:a16="http://schemas.microsoft.com/office/drawing/2014/main" val="20003"/>
                    </a:ext>
                  </a:extLst>
                </a:gridCol>
                <a:gridCol w="1560425">
                  <a:extLst>
                    <a:ext uri="{9D8B030D-6E8A-4147-A177-3AD203B41FA5}">
                      <a16:colId xmlns:a16="http://schemas.microsoft.com/office/drawing/2014/main" val="20004"/>
                    </a:ext>
                  </a:extLst>
                </a:gridCol>
              </a:tblGrid>
              <a:tr h="6180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6FA8DC"/>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t>Beneficence</a:t>
                      </a:r>
                      <a:endParaRPr sz="1300" u="none" strike="noStrike" cap="none"/>
                    </a:p>
                  </a:txBody>
                  <a:tcPr marL="91425" marR="91425" marT="91425" marB="91425">
                    <a:solidFill>
                      <a:srgbClr val="D9D9D9"/>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t>Nonmaleficence</a:t>
                      </a:r>
                      <a:endParaRPr sz="1300" u="none" strike="noStrike" cap="none"/>
                    </a:p>
                  </a:txBody>
                  <a:tcPr marL="91425" marR="91425" marT="91425" marB="91425">
                    <a:solidFill>
                      <a:srgbClr val="D9D9D9"/>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t>Respect for Autonomy</a:t>
                      </a:r>
                      <a:endParaRPr sz="1300" u="none" strike="noStrike" cap="none"/>
                    </a:p>
                  </a:txBody>
                  <a:tcPr marL="91425" marR="91425" marT="91425" marB="91425">
                    <a:solidFill>
                      <a:srgbClr val="D9D9D9"/>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t>Justice</a:t>
                      </a:r>
                      <a:endParaRPr sz="1300" u="none" strike="noStrike" cap="none"/>
                    </a:p>
                  </a:txBody>
                  <a:tcPr marL="91425" marR="91425" marT="91425" marB="91425">
                    <a:solidFill>
                      <a:srgbClr val="D9D9D9"/>
                    </a:solidFill>
                  </a:tcPr>
                </a:tc>
                <a:extLst>
                  <a:ext uri="{0D108BD9-81ED-4DB2-BD59-A6C34878D82A}">
                    <a16:rowId xmlns:a16="http://schemas.microsoft.com/office/drawing/2014/main" val="10000"/>
                  </a:ext>
                </a:extLst>
              </a:tr>
              <a:tr h="845725">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t>Public Health, Safety, and Welfare</a:t>
                      </a:r>
                      <a:endParaRPr sz="1300" u="none" strike="noStrike" cap="none"/>
                    </a:p>
                  </a:txBody>
                  <a:tcPr marL="91425" marR="91425" marT="91425" marB="91425">
                    <a:solidFill>
                      <a:srgbClr val="D9D9D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Improves usefulness of GridAI, to help design a more safe power system</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Avoid inefficient management, of power </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Lets users make own choices for design</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Promotes personal benefits to all people</a:t>
                      </a:r>
                      <a:endParaRPr sz="1000" u="none" strike="noStrike" cap="none"/>
                    </a:p>
                  </a:txBody>
                  <a:tcPr marL="91425" marR="91425" marT="91425" marB="91425"/>
                </a:tc>
                <a:extLst>
                  <a:ext uri="{0D108BD9-81ED-4DB2-BD59-A6C34878D82A}">
                    <a16:rowId xmlns:a16="http://schemas.microsoft.com/office/drawing/2014/main" val="10001"/>
                  </a:ext>
                </a:extLst>
              </a:tr>
              <a:tr h="683075">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t>Global, cultural, and social</a:t>
                      </a:r>
                      <a:endParaRPr sz="1300" u="none" strike="noStrike" cap="none"/>
                    </a:p>
                  </a:txBody>
                  <a:tcPr marL="91425" marR="91425" marT="91425" marB="91425">
                    <a:solidFill>
                      <a:srgbClr val="D9D9D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Provides safer more reliable power management</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Does not negatively affect society</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Lets users make decisions based on cultural norms</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Does not have social bias when decision making</a:t>
                      </a:r>
                      <a:endParaRPr sz="1000" u="none" strike="noStrike" cap="none"/>
                    </a:p>
                  </a:txBody>
                  <a:tcPr marL="91425" marR="91425" marT="91425" marB="91425"/>
                </a:tc>
                <a:extLst>
                  <a:ext uri="{0D108BD9-81ED-4DB2-BD59-A6C34878D82A}">
                    <a16:rowId xmlns:a16="http://schemas.microsoft.com/office/drawing/2014/main" val="10002"/>
                  </a:ext>
                </a:extLst>
              </a:tr>
              <a:tr h="683075">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t>Environmental</a:t>
                      </a:r>
                      <a:endParaRPr sz="1300" u="none" strike="noStrike" cap="none"/>
                    </a:p>
                  </a:txBody>
                  <a:tcPr marL="91425" marR="91425" marT="91425" marB="91425">
                    <a:solidFill>
                      <a:srgbClr val="D9D9D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Improved Power grouping can reduce carbon emissions.</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Will likely cause an increase in carbon emission</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You get to provide an eco friendly design option</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Implementation would not disturb the environment</a:t>
                      </a:r>
                      <a:endParaRPr sz="1000" u="none" strike="noStrike" cap="none"/>
                    </a:p>
                  </a:txBody>
                  <a:tcPr marL="91425" marR="91425" marT="91425" marB="91425"/>
                </a:tc>
                <a:extLst>
                  <a:ext uri="{0D108BD9-81ED-4DB2-BD59-A6C34878D82A}">
                    <a16:rowId xmlns:a16="http://schemas.microsoft.com/office/drawing/2014/main" val="10003"/>
                  </a:ext>
                </a:extLst>
              </a:tr>
              <a:tr h="683075">
                <a:tc>
                  <a:txBody>
                    <a:bodyPr/>
                    <a:lstStyle/>
                    <a:p>
                      <a:pPr marL="0" marR="0" lvl="0" indent="0" algn="l" rtl="0">
                        <a:lnSpc>
                          <a:spcPct val="100000"/>
                        </a:lnSpc>
                        <a:spcBef>
                          <a:spcPts val="0"/>
                        </a:spcBef>
                        <a:spcAft>
                          <a:spcPts val="0"/>
                        </a:spcAft>
                        <a:buClr>
                          <a:srgbClr val="000000"/>
                        </a:buClr>
                        <a:buSzPts val="1300"/>
                        <a:buFont typeface="Arial"/>
                        <a:buNone/>
                      </a:pPr>
                      <a:r>
                        <a:rPr lang="en" sz="1300" u="none" strike="noStrike" cap="none"/>
                        <a:t>Economic</a:t>
                      </a:r>
                      <a:endParaRPr sz="1300" u="none" strike="noStrike" cap="none"/>
                    </a:p>
                  </a:txBody>
                  <a:tcPr marL="91425" marR="91425" marT="91425" marB="91425">
                    <a:solidFill>
                      <a:srgbClr val="D9D9D9"/>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Can improve power production efficiency, saving money</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Reduces human error, which saves companies money</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You don’t have to buy gridGPT or gridAI to use openDSS</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t>Would not unfairly financially affect any people</a:t>
                      </a:r>
                      <a:endParaRPr sz="1000" u="none" strike="noStrike" cap="none"/>
                    </a:p>
                  </a:txBody>
                  <a:tcPr marL="91425" marR="91425" marT="91425" marB="91425"/>
                </a:tc>
                <a:extLst>
                  <a:ext uri="{0D108BD9-81ED-4DB2-BD59-A6C34878D82A}">
                    <a16:rowId xmlns:a16="http://schemas.microsoft.com/office/drawing/2014/main" val="10004"/>
                  </a:ext>
                </a:extLst>
              </a:tr>
            </a:tbl>
          </a:graphicData>
        </a:graphic>
      </p:graphicFrame>
      <p:sp>
        <p:nvSpPr>
          <p:cNvPr id="418" name="Google Shape;418;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Technology Complexity Analysis</a:t>
            </a:r>
            <a:endParaRPr/>
          </a:p>
        </p:txBody>
      </p:sp>
      <p:sp>
        <p:nvSpPr>
          <p:cNvPr id="424" name="Google Shape;424;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49</a:t>
            </a:fld>
            <a:endParaRPr/>
          </a:p>
        </p:txBody>
      </p:sp>
      <p:pic>
        <p:nvPicPr>
          <p:cNvPr id="425" name="Google Shape;425;p31"/>
          <p:cNvPicPr preferRelativeResize="0"/>
          <p:nvPr/>
        </p:nvPicPr>
        <p:blipFill rotWithShape="1">
          <a:blip r:embed="rId3">
            <a:alphaModFix/>
          </a:blip>
          <a:srcRect/>
          <a:stretch/>
        </p:blipFill>
        <p:spPr>
          <a:xfrm>
            <a:off x="5129899" y="2571750"/>
            <a:ext cx="3382902" cy="2253048"/>
          </a:xfrm>
          <a:prstGeom prst="rect">
            <a:avLst/>
          </a:prstGeom>
          <a:noFill/>
          <a:ln>
            <a:noFill/>
          </a:ln>
        </p:spPr>
      </p:pic>
      <p:sp>
        <p:nvSpPr>
          <p:cNvPr id="426" name="Google Shape;426;p31"/>
          <p:cNvSpPr txBox="1"/>
          <p:nvPr/>
        </p:nvSpPr>
        <p:spPr>
          <a:xfrm>
            <a:off x="481275" y="1278800"/>
            <a:ext cx="6710700" cy="3336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500"/>
              <a:buFont typeface="Arial"/>
              <a:buNone/>
            </a:pPr>
            <a:r>
              <a:rPr lang="en" sz="1500" b="1" i="0" u="none" strike="noStrike" cap="none">
                <a:solidFill>
                  <a:schemeClr val="dk1"/>
                </a:solidFill>
                <a:latin typeface="Arial"/>
                <a:ea typeface="Arial"/>
                <a:cs typeface="Arial"/>
                <a:sym typeface="Arial"/>
              </a:rPr>
              <a:t>Internal complexity</a:t>
            </a:r>
            <a:endParaRPr sz="1500" b="1" i="0" u="none" strike="noStrike" cap="none">
              <a:solidFill>
                <a:schemeClr val="dk1"/>
              </a:solidFill>
              <a:latin typeface="Arial"/>
              <a:ea typeface="Arial"/>
              <a:cs typeface="Arial"/>
              <a:sym typeface="Arial"/>
            </a:endParaRPr>
          </a:p>
          <a:p>
            <a:pPr marL="457200" marR="0" lvl="0" indent="-317500" algn="l" rtl="0">
              <a:lnSpc>
                <a:spcPct val="115000"/>
              </a:lnSpc>
              <a:spcBef>
                <a:spcPts val="12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Large number of technologies Involved (OpenAI, OpenDSS, Python)</a:t>
            </a:r>
            <a:endParaRPr sz="1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Team unfamiliar with Technology (Never heard of OpenDSS)</a:t>
            </a:r>
            <a:endParaRPr sz="1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We don’t have access to certain project requirements (GridAI)</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500"/>
              <a:buFont typeface="Arial"/>
              <a:buNone/>
            </a:pPr>
            <a:r>
              <a:rPr lang="en" sz="1500" b="1" i="0" u="none" strike="noStrike" cap="none">
                <a:solidFill>
                  <a:schemeClr val="dk1"/>
                </a:solidFill>
                <a:latin typeface="Arial"/>
                <a:ea typeface="Arial"/>
                <a:cs typeface="Arial"/>
                <a:sym typeface="Arial"/>
              </a:rPr>
              <a:t>External complexity</a:t>
            </a:r>
            <a:endParaRPr sz="1500" b="1" i="0" u="none" strike="noStrike" cap="none">
              <a:solidFill>
                <a:schemeClr val="dk1"/>
              </a:solidFill>
              <a:latin typeface="Arial"/>
              <a:ea typeface="Arial"/>
              <a:cs typeface="Arial"/>
              <a:sym typeface="Arial"/>
            </a:endParaRPr>
          </a:p>
          <a:p>
            <a:pPr marL="457200" marR="0" lvl="0" indent="-317500" algn="l" rtl="0">
              <a:lnSpc>
                <a:spcPct val="115000"/>
              </a:lnSpc>
              <a:spcBef>
                <a:spcPts val="12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Lacking testable data</a:t>
            </a:r>
            <a:endParaRPr sz="1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Lacking access to clients</a:t>
            </a:r>
            <a:endParaRPr sz="1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Resources that are outside our understanding</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27" name="Google Shape;427;p31"/>
          <p:cNvSpPr txBox="1">
            <a:spLocks noGrp="1"/>
          </p:cNvSpPr>
          <p:nvPr>
            <p:ph type="sldNum" idx="12"/>
          </p:nvPr>
        </p:nvSpPr>
        <p:spPr>
          <a:xfrm>
            <a:off x="8181883" y="4657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Bussan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GridAI </a:t>
            </a:r>
            <a:endParaRPr/>
          </a:p>
        </p:txBody>
      </p:sp>
      <p:sp>
        <p:nvSpPr>
          <p:cNvPr id="105" name="Google Shape;105;p5"/>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Clr>
                <a:srgbClr val="333333"/>
              </a:buClr>
              <a:buSzPts val="2000"/>
              <a:buFont typeface="Nunito"/>
              <a:buChar char="●"/>
            </a:pPr>
            <a:r>
              <a:rPr lang="en" sz="2000">
                <a:solidFill>
                  <a:srgbClr val="333333"/>
                </a:solidFill>
                <a:highlight>
                  <a:schemeClr val="lt1"/>
                </a:highlight>
                <a:latin typeface="Nunito"/>
                <a:ea typeface="Nunito"/>
                <a:cs typeface="Nunito"/>
                <a:sym typeface="Nunito"/>
              </a:rPr>
              <a:t>An analytics software application created by Dr. Gelli at ISU</a:t>
            </a:r>
            <a:endParaRPr sz="2000">
              <a:solidFill>
                <a:srgbClr val="333333"/>
              </a:solidFill>
              <a:highlight>
                <a:schemeClr val="lt1"/>
              </a:highlight>
              <a:latin typeface="Nunito"/>
              <a:ea typeface="Nunito"/>
              <a:cs typeface="Nunito"/>
              <a:sym typeface="Nunito"/>
            </a:endParaRPr>
          </a:p>
          <a:p>
            <a:pPr marL="914400" lvl="1" indent="-355600" algn="l" rtl="0">
              <a:lnSpc>
                <a:spcPct val="115000"/>
              </a:lnSpc>
              <a:spcBef>
                <a:spcPts val="0"/>
              </a:spcBef>
              <a:spcAft>
                <a:spcPts val="0"/>
              </a:spcAft>
              <a:buClr>
                <a:srgbClr val="333333"/>
              </a:buClr>
              <a:buSzPts val="2000"/>
              <a:buFont typeface="Nunito"/>
              <a:buChar char="○"/>
            </a:pPr>
            <a:r>
              <a:rPr lang="en" sz="2000">
                <a:solidFill>
                  <a:srgbClr val="333333"/>
                </a:solidFill>
                <a:highlight>
                  <a:schemeClr val="lt1"/>
                </a:highlight>
                <a:latin typeface="Nunito"/>
                <a:ea typeface="Nunito"/>
                <a:cs typeface="Nunito"/>
                <a:sym typeface="Nunito"/>
              </a:rPr>
              <a:t>Provides insights in power consumption using AI</a:t>
            </a:r>
            <a:endParaRPr sz="2000">
              <a:solidFill>
                <a:srgbClr val="333333"/>
              </a:solidFill>
              <a:highlight>
                <a:schemeClr val="lt1"/>
              </a:highlight>
              <a:latin typeface="Nunito"/>
              <a:ea typeface="Nunito"/>
              <a:cs typeface="Nunito"/>
              <a:sym typeface="Nunito"/>
            </a:endParaRPr>
          </a:p>
          <a:p>
            <a:pPr marL="914400" lvl="1" indent="-355600" algn="l" rtl="0">
              <a:lnSpc>
                <a:spcPct val="115000"/>
              </a:lnSpc>
              <a:spcBef>
                <a:spcPts val="0"/>
              </a:spcBef>
              <a:spcAft>
                <a:spcPts val="0"/>
              </a:spcAft>
              <a:buClr>
                <a:srgbClr val="333333"/>
              </a:buClr>
              <a:buSzPts val="2000"/>
              <a:buFont typeface="Nunito"/>
              <a:buChar char="○"/>
            </a:pPr>
            <a:r>
              <a:rPr lang="en" sz="2000">
                <a:solidFill>
                  <a:srgbClr val="333333"/>
                </a:solidFill>
                <a:highlight>
                  <a:schemeClr val="lt1"/>
                </a:highlight>
                <a:latin typeface="Nunito"/>
                <a:ea typeface="Nunito"/>
                <a:cs typeface="Nunito"/>
                <a:sym typeface="Nunito"/>
              </a:rPr>
              <a:t>Real time grid visualization, analysis, and management </a:t>
            </a:r>
            <a:endParaRPr sz="2000">
              <a:solidFill>
                <a:srgbClr val="333333"/>
              </a:solidFill>
              <a:highlight>
                <a:schemeClr val="lt1"/>
              </a:highlight>
              <a:latin typeface="Nunito"/>
              <a:ea typeface="Nunito"/>
              <a:cs typeface="Nunito"/>
              <a:sym typeface="Nunito"/>
            </a:endParaRPr>
          </a:p>
          <a:p>
            <a:pPr marL="914400" lvl="1" indent="-355600" algn="l" rtl="0">
              <a:lnSpc>
                <a:spcPct val="115000"/>
              </a:lnSpc>
              <a:spcBef>
                <a:spcPts val="0"/>
              </a:spcBef>
              <a:spcAft>
                <a:spcPts val="0"/>
              </a:spcAft>
              <a:buClr>
                <a:srgbClr val="333333"/>
              </a:buClr>
              <a:buSzPts val="2000"/>
              <a:buFont typeface="Nunito"/>
              <a:buChar char="○"/>
            </a:pPr>
            <a:r>
              <a:rPr lang="en" sz="2000">
                <a:solidFill>
                  <a:srgbClr val="333333"/>
                </a:solidFill>
                <a:highlight>
                  <a:schemeClr val="lt1"/>
                </a:highlight>
                <a:latin typeface="Nunito"/>
                <a:ea typeface="Nunito"/>
                <a:cs typeface="Nunito"/>
                <a:sym typeface="Nunito"/>
              </a:rPr>
              <a:t>Interacts with the power distribution modeling software OpenDSS</a:t>
            </a:r>
            <a:endParaRPr sz="2000">
              <a:solidFill>
                <a:srgbClr val="333333"/>
              </a:solidFill>
              <a:highlight>
                <a:schemeClr val="lt1"/>
              </a:highlight>
              <a:latin typeface="Nunito"/>
              <a:ea typeface="Nunito"/>
              <a:cs typeface="Nunito"/>
              <a:sym typeface="Nunito"/>
            </a:endParaRPr>
          </a:p>
          <a:p>
            <a:pPr marL="0" lvl="0" indent="0" algn="l" rtl="0">
              <a:lnSpc>
                <a:spcPct val="115000"/>
              </a:lnSpc>
              <a:spcBef>
                <a:spcPts val="1200"/>
              </a:spcBef>
              <a:spcAft>
                <a:spcPts val="0"/>
              </a:spcAft>
              <a:buSzPts val="1800"/>
              <a:buNone/>
            </a:pPr>
            <a:endParaRPr sz="2000">
              <a:solidFill>
                <a:srgbClr val="7A6E67"/>
              </a:solidFill>
              <a:latin typeface="Merriweather Light"/>
              <a:ea typeface="Merriweather Light"/>
              <a:cs typeface="Merriweather Light"/>
              <a:sym typeface="Merriweather Light"/>
            </a:endParaRPr>
          </a:p>
          <a:p>
            <a:pPr marL="457200" lvl="0" indent="0" algn="l" rtl="0">
              <a:lnSpc>
                <a:spcPct val="150000"/>
              </a:lnSpc>
              <a:spcBef>
                <a:spcPts val="1200"/>
              </a:spcBef>
              <a:spcAft>
                <a:spcPts val="0"/>
              </a:spcAft>
              <a:buClr>
                <a:schemeClr val="dk1"/>
              </a:buClr>
              <a:buSzPts val="1100"/>
              <a:buFont typeface="Arial"/>
              <a:buNone/>
            </a:pPr>
            <a:endParaRPr sz="1200">
              <a:solidFill>
                <a:srgbClr val="7A6E67"/>
              </a:solidFill>
              <a:latin typeface="Merriweather Light"/>
              <a:ea typeface="Merriweather Light"/>
              <a:cs typeface="Merriweather Light"/>
              <a:sym typeface="Merriweather Light"/>
            </a:endParaRPr>
          </a:p>
          <a:p>
            <a:pPr marL="0" lvl="0" indent="0" algn="l" rtl="0">
              <a:lnSpc>
                <a:spcPct val="115000"/>
              </a:lnSpc>
              <a:spcBef>
                <a:spcPts val="0"/>
              </a:spcBef>
              <a:spcAft>
                <a:spcPts val="1200"/>
              </a:spcAft>
              <a:buSzPts val="1800"/>
              <a:buNone/>
            </a:pPr>
            <a:endParaRPr/>
          </a:p>
        </p:txBody>
      </p:sp>
      <p:pic>
        <p:nvPicPr>
          <p:cNvPr id="106" name="Google Shape;106;p5"/>
          <p:cNvPicPr preferRelativeResize="0"/>
          <p:nvPr/>
        </p:nvPicPr>
        <p:blipFill rotWithShape="1">
          <a:blip r:embed="rId3">
            <a:alphaModFix/>
          </a:blip>
          <a:srcRect/>
          <a:stretch/>
        </p:blipFill>
        <p:spPr>
          <a:xfrm>
            <a:off x="517225" y="3343950"/>
            <a:ext cx="2982624" cy="1599675"/>
          </a:xfrm>
          <a:prstGeom prst="rect">
            <a:avLst/>
          </a:prstGeom>
          <a:noFill/>
          <a:ln>
            <a:noFill/>
          </a:ln>
        </p:spPr>
      </p:pic>
      <p:pic>
        <p:nvPicPr>
          <p:cNvPr id="107" name="Google Shape;107;p5"/>
          <p:cNvPicPr preferRelativeResize="0"/>
          <p:nvPr/>
        </p:nvPicPr>
        <p:blipFill rotWithShape="1">
          <a:blip r:embed="rId4">
            <a:alphaModFix/>
          </a:blip>
          <a:srcRect l="14035" t="14684" r="19876" b="10847"/>
          <a:stretch/>
        </p:blipFill>
        <p:spPr>
          <a:xfrm>
            <a:off x="4378525" y="3422425"/>
            <a:ext cx="2942611" cy="1599675"/>
          </a:xfrm>
          <a:prstGeom prst="rect">
            <a:avLst/>
          </a:prstGeom>
          <a:noFill/>
          <a:ln>
            <a:noFill/>
          </a:ln>
        </p:spPr>
      </p:pic>
      <p:sp>
        <p:nvSpPr>
          <p:cNvPr id="108" name="Google Shape;10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fontScale="85000"/>
          </a:bodyPr>
          <a:lstStyle/>
          <a:p>
            <a:pPr marL="0" lvl="0" indent="0" algn="r" rtl="0">
              <a:lnSpc>
                <a:spcPct val="100000"/>
              </a:lnSpc>
              <a:spcBef>
                <a:spcPts val="0"/>
              </a:spcBef>
              <a:spcAft>
                <a:spcPts val="0"/>
              </a:spcAft>
              <a:buSzPct val="100000"/>
              <a:buNone/>
            </a:pPr>
            <a:r>
              <a:rPr lang="en"/>
              <a:t>Rininger </a:t>
            </a: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535b79c3ba_4_0"/>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Detailed Design - GridAI</a:t>
            </a:r>
            <a:endParaRPr/>
          </a:p>
        </p:txBody>
      </p:sp>
      <p:sp>
        <p:nvSpPr>
          <p:cNvPr id="433" name="Google Shape;433;g3535b79c3ba_4_0"/>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sp>
        <p:nvSpPr>
          <p:cNvPr id="434" name="Google Shape;434;g3535b79c3ba_4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Aditi </a:t>
            </a:r>
            <a:fld id="{00000000-1234-1234-1234-123412341234}" type="slidenum">
              <a:rPr lang="en"/>
              <a:t>50</a:t>
            </a:fld>
            <a:endParaRPr/>
          </a:p>
        </p:txBody>
      </p:sp>
      <p:pic>
        <p:nvPicPr>
          <p:cNvPr id="435" name="Google Shape;435;g3535b79c3ba_4_0"/>
          <p:cNvPicPr preferRelativeResize="0"/>
          <p:nvPr/>
        </p:nvPicPr>
        <p:blipFill rotWithShape="1">
          <a:blip r:embed="rId3">
            <a:alphaModFix/>
          </a:blip>
          <a:srcRect/>
          <a:stretch/>
        </p:blipFill>
        <p:spPr>
          <a:xfrm>
            <a:off x="2406912" y="1225225"/>
            <a:ext cx="4330176" cy="35806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3535b79c3ba_4_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Clr>
                <a:schemeClr val="dk1"/>
              </a:buClr>
              <a:buSzPts val="1100"/>
              <a:buFont typeface="Arial"/>
              <a:buNone/>
            </a:pPr>
            <a:r>
              <a:rPr lang="en"/>
              <a:t>Detailed Design - GridAI + GridGPT 2.0</a:t>
            </a:r>
            <a:endParaRPr/>
          </a:p>
        </p:txBody>
      </p:sp>
      <p:sp>
        <p:nvSpPr>
          <p:cNvPr id="441" name="Google Shape;441;g3535b79c3ba_4_7"/>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sp>
        <p:nvSpPr>
          <p:cNvPr id="442" name="Google Shape;442;g3535b79c3ba_4_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Aditi </a:t>
            </a:r>
            <a:fld id="{00000000-1234-1234-1234-123412341234}" type="slidenum">
              <a:rPr lang="en"/>
              <a:t>51</a:t>
            </a:fld>
            <a:endParaRPr/>
          </a:p>
        </p:txBody>
      </p:sp>
      <p:pic>
        <p:nvPicPr>
          <p:cNvPr id="443" name="Google Shape;443;g3535b79c3ba_4_7"/>
          <p:cNvPicPr preferRelativeResize="0"/>
          <p:nvPr/>
        </p:nvPicPr>
        <p:blipFill rotWithShape="1">
          <a:blip r:embed="rId3">
            <a:alphaModFix/>
          </a:blip>
          <a:srcRect/>
          <a:stretch/>
        </p:blipFill>
        <p:spPr>
          <a:xfrm>
            <a:off x="2531565" y="1147225"/>
            <a:ext cx="4080875" cy="3706326"/>
          </a:xfrm>
          <a:prstGeom prst="rect">
            <a:avLst/>
          </a:prstGeom>
          <a:noFill/>
          <a:ln>
            <a:noFill/>
          </a:ln>
        </p:spPr>
      </p:pic>
      <p:sp>
        <p:nvSpPr>
          <p:cNvPr id="444" name="Google Shape;444;g3535b79c3ba_4_7"/>
          <p:cNvSpPr txBox="1"/>
          <p:nvPr/>
        </p:nvSpPr>
        <p:spPr>
          <a:xfrm>
            <a:off x="2791750" y="3502325"/>
            <a:ext cx="592200" cy="2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a:solidFill>
                  <a:schemeClr val="dk1"/>
                </a:solidFill>
                <a:highlight>
                  <a:schemeClr val="lt1"/>
                </a:highlight>
                <a:latin typeface="Open Sans"/>
                <a:ea typeface="Open Sans"/>
                <a:cs typeface="Open Sans"/>
                <a:sym typeface="Open Sans"/>
              </a:rPr>
              <a:t>Firebase</a:t>
            </a:r>
            <a:endParaRPr sz="500">
              <a:solidFill>
                <a:schemeClr val="dk1"/>
              </a:solidFill>
              <a:highlight>
                <a:schemeClr val="lt1"/>
              </a:highlight>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3532cb5a2b6_3_0"/>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grid_GPT</a:t>
            </a:r>
            <a:endParaRPr/>
          </a:p>
        </p:txBody>
      </p:sp>
      <p:sp>
        <p:nvSpPr>
          <p:cNvPr id="450" name="Google Shape;450;g3532cb5a2b6_3_0"/>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Traditional ChatBot</a:t>
            </a:r>
            <a:endParaRPr/>
          </a:p>
          <a:p>
            <a:pPr marL="457200" lvl="0" indent="-342900" algn="l" rtl="0">
              <a:lnSpc>
                <a:spcPct val="115000"/>
              </a:lnSpc>
              <a:spcBef>
                <a:spcPts val="0"/>
              </a:spcBef>
              <a:spcAft>
                <a:spcPts val="0"/>
              </a:spcAft>
              <a:buSzPts val="1800"/>
              <a:buChar char="●"/>
            </a:pPr>
            <a:r>
              <a:rPr lang="en"/>
              <a:t>Interacts with other GPT models </a:t>
            </a:r>
            <a:endParaRPr/>
          </a:p>
          <a:p>
            <a:pPr marL="457200" lvl="0" indent="-342900" algn="l" rtl="0">
              <a:lnSpc>
                <a:spcPct val="115000"/>
              </a:lnSpc>
              <a:spcBef>
                <a:spcPts val="0"/>
              </a:spcBef>
              <a:spcAft>
                <a:spcPts val="0"/>
              </a:spcAft>
              <a:buSzPts val="1800"/>
              <a:buChar char="●"/>
            </a:pPr>
            <a:r>
              <a:rPr lang="en"/>
              <a:t>Answers users questions about the OpenDSS Model and data</a:t>
            </a:r>
            <a:endParaRPr/>
          </a:p>
        </p:txBody>
      </p:sp>
      <p:pic>
        <p:nvPicPr>
          <p:cNvPr id="451" name="Google Shape;451;g3532cb5a2b6_3_0"/>
          <p:cNvPicPr preferRelativeResize="0"/>
          <p:nvPr/>
        </p:nvPicPr>
        <p:blipFill rotWithShape="1">
          <a:blip r:embed="rId3">
            <a:alphaModFix/>
          </a:blip>
          <a:srcRect/>
          <a:stretch/>
        </p:blipFill>
        <p:spPr>
          <a:xfrm>
            <a:off x="5222175" y="2571750"/>
            <a:ext cx="3015674" cy="2261750"/>
          </a:xfrm>
          <a:prstGeom prst="rect">
            <a:avLst/>
          </a:prstGeom>
          <a:noFill/>
          <a:ln>
            <a:noFill/>
          </a:ln>
        </p:spPr>
      </p:pic>
      <p:sp>
        <p:nvSpPr>
          <p:cNvPr id="452" name="Google Shape;452;g3532cb5a2b6_3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52</a:t>
            </a:fld>
            <a:endParaRPr/>
          </a:p>
        </p:txBody>
      </p:sp>
      <p:pic>
        <p:nvPicPr>
          <p:cNvPr id="453" name="Google Shape;453;g3532cb5a2b6_3_0"/>
          <p:cNvPicPr preferRelativeResize="0"/>
          <p:nvPr/>
        </p:nvPicPr>
        <p:blipFill rotWithShape="1">
          <a:blip r:embed="rId4">
            <a:alphaModFix/>
          </a:blip>
          <a:srcRect/>
          <a:stretch/>
        </p:blipFill>
        <p:spPr>
          <a:xfrm>
            <a:off x="595550" y="2262268"/>
            <a:ext cx="3015676" cy="261005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3532cb5a2b6_3_8"/>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map_GPT</a:t>
            </a:r>
            <a:endParaRPr/>
          </a:p>
        </p:txBody>
      </p:sp>
      <p:sp>
        <p:nvSpPr>
          <p:cNvPr id="459" name="Google Shape;459;g3532cb5a2b6_3_8"/>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Adds more human interaction by allowing users to interact with the 2D grid</a:t>
            </a:r>
            <a:endParaRPr/>
          </a:p>
          <a:p>
            <a:pPr marL="457200" lvl="0" indent="-342900" algn="l" rtl="0">
              <a:lnSpc>
                <a:spcPct val="115000"/>
              </a:lnSpc>
              <a:spcBef>
                <a:spcPts val="0"/>
              </a:spcBef>
              <a:spcAft>
                <a:spcPts val="0"/>
              </a:spcAft>
              <a:buSzPts val="1800"/>
              <a:buChar char="●"/>
            </a:pPr>
            <a:r>
              <a:rPr lang="en"/>
              <a:t>Ex: View only the substations in the distribution grid</a:t>
            </a:r>
            <a:endParaRPr/>
          </a:p>
        </p:txBody>
      </p:sp>
      <p:pic>
        <p:nvPicPr>
          <p:cNvPr id="460" name="Google Shape;460;g3532cb5a2b6_3_8"/>
          <p:cNvPicPr preferRelativeResize="0"/>
          <p:nvPr/>
        </p:nvPicPr>
        <p:blipFill rotWithShape="1">
          <a:blip r:embed="rId3">
            <a:alphaModFix/>
          </a:blip>
          <a:srcRect l="14036" t="14684" r="19878" b="10849"/>
          <a:stretch/>
        </p:blipFill>
        <p:spPr>
          <a:xfrm>
            <a:off x="4845400" y="2291525"/>
            <a:ext cx="3986899" cy="2167350"/>
          </a:xfrm>
          <a:prstGeom prst="rect">
            <a:avLst/>
          </a:prstGeom>
          <a:noFill/>
          <a:ln>
            <a:noFill/>
          </a:ln>
        </p:spPr>
      </p:pic>
      <p:pic>
        <p:nvPicPr>
          <p:cNvPr id="461" name="Google Shape;461;g3532cb5a2b6_3_8"/>
          <p:cNvPicPr preferRelativeResize="0"/>
          <p:nvPr/>
        </p:nvPicPr>
        <p:blipFill rotWithShape="1">
          <a:blip r:embed="rId4">
            <a:alphaModFix/>
          </a:blip>
          <a:srcRect/>
          <a:stretch/>
        </p:blipFill>
        <p:spPr>
          <a:xfrm>
            <a:off x="194375" y="2291525"/>
            <a:ext cx="4377627" cy="2024000"/>
          </a:xfrm>
          <a:prstGeom prst="rect">
            <a:avLst/>
          </a:prstGeom>
          <a:noFill/>
          <a:ln>
            <a:noFill/>
          </a:ln>
        </p:spPr>
      </p:pic>
      <p:sp>
        <p:nvSpPr>
          <p:cNvPr id="462" name="Google Shape;462;g3532cb5a2b6_3_8"/>
          <p:cNvSpPr txBox="1"/>
          <p:nvPr/>
        </p:nvSpPr>
        <p:spPr>
          <a:xfrm>
            <a:off x="770175" y="4532425"/>
            <a:ext cx="2901600" cy="35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en Sans"/>
                <a:ea typeface="Open Sans"/>
                <a:cs typeface="Open Sans"/>
                <a:sym typeface="Open Sans"/>
              </a:rPr>
              <a:t>OpenDSS Model View</a:t>
            </a:r>
            <a:endParaRPr sz="1800" b="0" i="0" u="none" strike="noStrike" cap="none">
              <a:solidFill>
                <a:schemeClr val="dk1"/>
              </a:solidFill>
              <a:latin typeface="Open Sans"/>
              <a:ea typeface="Open Sans"/>
              <a:cs typeface="Open Sans"/>
              <a:sym typeface="Open Sans"/>
            </a:endParaRPr>
          </a:p>
        </p:txBody>
      </p:sp>
      <p:sp>
        <p:nvSpPr>
          <p:cNvPr id="463" name="Google Shape;463;g3532cb5a2b6_3_8"/>
          <p:cNvSpPr txBox="1"/>
          <p:nvPr/>
        </p:nvSpPr>
        <p:spPr>
          <a:xfrm>
            <a:off x="5252525" y="4579225"/>
            <a:ext cx="2901600" cy="35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Open Sans"/>
                <a:ea typeface="Open Sans"/>
                <a:cs typeface="Open Sans"/>
                <a:sym typeface="Open Sans"/>
              </a:rPr>
              <a:t>GridAI 2D Grid View</a:t>
            </a:r>
            <a:endParaRPr sz="1800" b="0" i="0" u="none" strike="noStrike" cap="none">
              <a:solidFill>
                <a:schemeClr val="dk1"/>
              </a:solidFill>
              <a:latin typeface="Open Sans"/>
              <a:ea typeface="Open Sans"/>
              <a:cs typeface="Open Sans"/>
              <a:sym typeface="Open Sans"/>
            </a:endParaRPr>
          </a:p>
        </p:txBody>
      </p:sp>
      <p:sp>
        <p:nvSpPr>
          <p:cNvPr id="464" name="Google Shape;464;g3532cb5a2b6_3_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3532cb5a2b6_3_18"/>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forcast_GPT</a:t>
            </a:r>
            <a:endParaRPr/>
          </a:p>
        </p:txBody>
      </p:sp>
      <p:sp>
        <p:nvSpPr>
          <p:cNvPr id="470" name="Google Shape;470;g3532cb5a2b6_3_18"/>
          <p:cNvSpPr txBox="1">
            <a:spLocks noGrp="1"/>
          </p:cNvSpPr>
          <p:nvPr>
            <p:ph type="body" idx="1"/>
          </p:nvPr>
        </p:nvSpPr>
        <p:spPr>
          <a:xfrm>
            <a:off x="311700" y="1225225"/>
            <a:ext cx="4899300" cy="33540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17647"/>
              <a:buNone/>
            </a:pPr>
            <a:r>
              <a:rPr lang="en"/>
              <a:t>Use Case: </a:t>
            </a:r>
            <a:endParaRPr/>
          </a:p>
          <a:p>
            <a:pPr marL="457200" lvl="0" indent="-325755" algn="l" rtl="0">
              <a:lnSpc>
                <a:spcPct val="115000"/>
              </a:lnSpc>
              <a:spcBef>
                <a:spcPts val="1200"/>
              </a:spcBef>
              <a:spcAft>
                <a:spcPts val="0"/>
              </a:spcAft>
              <a:buSzPct val="100000"/>
              <a:buChar char="●"/>
            </a:pPr>
            <a:r>
              <a:rPr lang="en"/>
              <a:t>Forecasts the generations and demand of the system</a:t>
            </a:r>
            <a:endParaRPr/>
          </a:p>
          <a:p>
            <a:pPr marL="457200" lvl="0" indent="-325755" algn="l" rtl="0">
              <a:lnSpc>
                <a:spcPct val="115000"/>
              </a:lnSpc>
              <a:spcBef>
                <a:spcPts val="0"/>
              </a:spcBef>
              <a:spcAft>
                <a:spcPts val="0"/>
              </a:spcAft>
              <a:buSzPct val="100000"/>
              <a:buChar char="●"/>
            </a:pPr>
            <a:r>
              <a:rPr lang="en"/>
              <a:t>DSO users determine future load and capacity</a:t>
            </a:r>
            <a:endParaRPr/>
          </a:p>
          <a:p>
            <a:pPr marL="0" lvl="0" indent="0" algn="l" rtl="0">
              <a:lnSpc>
                <a:spcPct val="115000"/>
              </a:lnSpc>
              <a:spcBef>
                <a:spcPts val="1200"/>
              </a:spcBef>
              <a:spcAft>
                <a:spcPts val="0"/>
              </a:spcAft>
              <a:buSzPct val="117647"/>
              <a:buNone/>
            </a:pPr>
            <a:r>
              <a:rPr lang="en"/>
              <a:t>Implementation:</a:t>
            </a:r>
            <a:endParaRPr/>
          </a:p>
          <a:p>
            <a:pPr marL="457200" lvl="0" indent="-325755" algn="l" rtl="0">
              <a:lnSpc>
                <a:spcPct val="115000"/>
              </a:lnSpc>
              <a:spcBef>
                <a:spcPts val="1200"/>
              </a:spcBef>
              <a:spcAft>
                <a:spcPts val="0"/>
              </a:spcAft>
              <a:buSzPct val="100000"/>
              <a:buChar char="●"/>
            </a:pPr>
            <a:r>
              <a:rPr lang="en"/>
              <a:t>Use TimeGPT API to predict forecast</a:t>
            </a:r>
            <a:endParaRPr/>
          </a:p>
          <a:p>
            <a:pPr marL="914400" lvl="1" indent="-304165" algn="l" rtl="0">
              <a:lnSpc>
                <a:spcPct val="115000"/>
              </a:lnSpc>
              <a:spcBef>
                <a:spcPts val="0"/>
              </a:spcBef>
              <a:spcAft>
                <a:spcPts val="0"/>
              </a:spcAft>
              <a:buSzPct val="100000"/>
              <a:buChar char="○"/>
            </a:pPr>
            <a:r>
              <a:rPr lang="en"/>
              <a:t>Convert data to Nixtla format for TimeGPT</a:t>
            </a:r>
            <a:endParaRPr/>
          </a:p>
          <a:p>
            <a:pPr marL="457200" lvl="0" indent="-325755" algn="l" rtl="0">
              <a:lnSpc>
                <a:spcPct val="115000"/>
              </a:lnSpc>
              <a:spcBef>
                <a:spcPts val="0"/>
              </a:spcBef>
              <a:spcAft>
                <a:spcPts val="0"/>
              </a:spcAft>
              <a:buSzPct val="100000"/>
              <a:buChar char="●"/>
            </a:pPr>
            <a:r>
              <a:rPr lang="en"/>
              <a:t>Use TimeGPT predict multiple data characteristics</a:t>
            </a:r>
            <a:endParaRPr/>
          </a:p>
          <a:p>
            <a:pPr marL="914400" lvl="1" indent="-304165" algn="l" rtl="0">
              <a:lnSpc>
                <a:spcPct val="115000"/>
              </a:lnSpc>
              <a:spcBef>
                <a:spcPts val="0"/>
              </a:spcBef>
              <a:spcAft>
                <a:spcPts val="0"/>
              </a:spcAft>
              <a:buSzPct val="100000"/>
              <a:buChar char="○"/>
            </a:pPr>
            <a:r>
              <a:rPr lang="en"/>
              <a:t>Localized demand</a:t>
            </a:r>
            <a:endParaRPr/>
          </a:p>
          <a:p>
            <a:pPr marL="914400" lvl="1" indent="-304165" algn="l" rtl="0">
              <a:lnSpc>
                <a:spcPct val="115000"/>
              </a:lnSpc>
              <a:spcBef>
                <a:spcPts val="0"/>
              </a:spcBef>
              <a:spcAft>
                <a:spcPts val="0"/>
              </a:spcAft>
              <a:buSzPct val="100000"/>
              <a:buChar char="○"/>
            </a:pPr>
            <a:r>
              <a:rPr lang="en"/>
              <a:t>Weather Data</a:t>
            </a:r>
            <a:endParaRPr/>
          </a:p>
          <a:p>
            <a:pPr marL="914400" lvl="1" indent="-304165" algn="l" rtl="0">
              <a:lnSpc>
                <a:spcPct val="115000"/>
              </a:lnSpc>
              <a:spcBef>
                <a:spcPts val="0"/>
              </a:spcBef>
              <a:spcAft>
                <a:spcPts val="0"/>
              </a:spcAft>
              <a:buSzPct val="100000"/>
              <a:buChar char="○"/>
            </a:pPr>
            <a:r>
              <a:rPr lang="en"/>
              <a:t>Usage Patterns</a:t>
            </a:r>
            <a:endParaRPr/>
          </a:p>
          <a:p>
            <a:pPr marL="914400" lvl="1" indent="-304165" algn="l" rtl="0">
              <a:lnSpc>
                <a:spcPct val="115000"/>
              </a:lnSpc>
              <a:spcBef>
                <a:spcPts val="0"/>
              </a:spcBef>
              <a:spcAft>
                <a:spcPts val="0"/>
              </a:spcAft>
              <a:buSzPct val="100000"/>
              <a:buChar char="○"/>
            </a:pPr>
            <a:r>
              <a:rPr lang="en"/>
              <a:t>Local Energy Sources</a:t>
            </a:r>
            <a:endParaRPr/>
          </a:p>
        </p:txBody>
      </p:sp>
      <p:pic>
        <p:nvPicPr>
          <p:cNvPr id="471" name="Google Shape;471;g3532cb5a2b6_3_18"/>
          <p:cNvPicPr preferRelativeResize="0"/>
          <p:nvPr/>
        </p:nvPicPr>
        <p:blipFill rotWithShape="1">
          <a:blip r:embed="rId3">
            <a:alphaModFix/>
          </a:blip>
          <a:srcRect/>
          <a:stretch/>
        </p:blipFill>
        <p:spPr>
          <a:xfrm>
            <a:off x="5123275" y="2487175"/>
            <a:ext cx="3448900" cy="1934225"/>
          </a:xfrm>
          <a:prstGeom prst="rect">
            <a:avLst/>
          </a:prstGeom>
          <a:noFill/>
          <a:ln>
            <a:noFill/>
          </a:ln>
        </p:spPr>
      </p:pic>
      <p:pic>
        <p:nvPicPr>
          <p:cNvPr id="472" name="Google Shape;472;g3532cb5a2b6_3_18"/>
          <p:cNvPicPr preferRelativeResize="0"/>
          <p:nvPr/>
        </p:nvPicPr>
        <p:blipFill rotWithShape="1">
          <a:blip r:embed="rId4">
            <a:alphaModFix/>
          </a:blip>
          <a:srcRect/>
          <a:stretch/>
        </p:blipFill>
        <p:spPr>
          <a:xfrm>
            <a:off x="5522500" y="743000"/>
            <a:ext cx="2975352" cy="1227325"/>
          </a:xfrm>
          <a:prstGeom prst="rect">
            <a:avLst/>
          </a:prstGeom>
          <a:noFill/>
          <a:ln>
            <a:noFill/>
          </a:ln>
        </p:spPr>
      </p:pic>
      <p:sp>
        <p:nvSpPr>
          <p:cNvPr id="473" name="Google Shape;473;g3532cb5a2b6_3_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54</a:t>
            </a:fld>
            <a:endParaRPr/>
          </a:p>
        </p:txBody>
      </p:sp>
      <p:sp>
        <p:nvSpPr>
          <p:cNvPr id="474" name="Google Shape;474;g3532cb5a2b6_3_18"/>
          <p:cNvSpPr txBox="1">
            <a:spLocks noGrp="1"/>
          </p:cNvSpPr>
          <p:nvPr>
            <p:ph type="sldNum" idx="12"/>
          </p:nvPr>
        </p:nvSpPr>
        <p:spPr>
          <a:xfrm>
            <a:off x="8181883" y="4657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Bussan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34fa6cd1ebb_0_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Why did we make only 3 GPTs</a:t>
            </a:r>
            <a:endParaRPr/>
          </a:p>
        </p:txBody>
      </p:sp>
      <p:sp>
        <p:nvSpPr>
          <p:cNvPr id="480" name="Google Shape;480;g34fa6cd1ebb_0_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Time</a:t>
            </a:r>
            <a:endParaRPr/>
          </a:p>
          <a:p>
            <a:pPr marL="914400" lvl="1" indent="-317500" algn="l" rtl="0">
              <a:spcBef>
                <a:spcPts val="0"/>
              </a:spcBef>
              <a:spcAft>
                <a:spcPts val="0"/>
              </a:spcAft>
              <a:buSzPts val="1400"/>
              <a:buChar char="○"/>
            </a:pPr>
            <a:r>
              <a:rPr lang="en"/>
              <a:t>A semester is only 16 weeks</a:t>
            </a:r>
            <a:endParaRPr/>
          </a:p>
          <a:p>
            <a:pPr marL="914400" lvl="1" indent="-317500" algn="l" rtl="0">
              <a:spcBef>
                <a:spcPts val="0"/>
              </a:spcBef>
              <a:spcAft>
                <a:spcPts val="0"/>
              </a:spcAft>
              <a:buSzPts val="1400"/>
              <a:buChar char="○"/>
            </a:pPr>
            <a:r>
              <a:rPr lang="en"/>
              <a:t>Other classwork to balance</a:t>
            </a:r>
            <a:endParaRPr/>
          </a:p>
          <a:p>
            <a:pPr marL="457200" lvl="0" indent="-342900" algn="l" rtl="0">
              <a:spcBef>
                <a:spcPts val="0"/>
              </a:spcBef>
              <a:spcAft>
                <a:spcPts val="0"/>
              </a:spcAft>
              <a:buSzPts val="1800"/>
              <a:buChar char="●"/>
            </a:pPr>
            <a:r>
              <a:rPr lang="en"/>
              <a:t>Complexity</a:t>
            </a:r>
            <a:endParaRPr/>
          </a:p>
          <a:p>
            <a:pPr marL="914400" lvl="1" indent="-317500" algn="l" rtl="0">
              <a:spcBef>
                <a:spcPts val="0"/>
              </a:spcBef>
              <a:spcAft>
                <a:spcPts val="0"/>
              </a:spcAft>
              <a:buSzPts val="1400"/>
              <a:buChar char="○"/>
            </a:pPr>
            <a:r>
              <a:rPr lang="en"/>
              <a:t>This project was new to the team</a:t>
            </a:r>
            <a:endParaRPr/>
          </a:p>
          <a:p>
            <a:pPr marL="914400" lvl="1" indent="-317500" algn="l" rtl="0">
              <a:spcBef>
                <a:spcPts val="0"/>
              </a:spcBef>
              <a:spcAft>
                <a:spcPts val="0"/>
              </a:spcAft>
              <a:buSzPts val="1400"/>
              <a:buChar char="○"/>
            </a:pPr>
            <a:r>
              <a:rPr lang="en"/>
              <a:t>Unfamiliar with GPTs and their operation</a:t>
            </a:r>
            <a:endParaRPr/>
          </a:p>
        </p:txBody>
      </p:sp>
      <p:sp>
        <p:nvSpPr>
          <p:cNvPr id="481" name="Google Shape;481;g34fa6cd1ebb_0_0"/>
          <p:cNvSpPr txBox="1">
            <a:spLocks noGrp="1"/>
          </p:cNvSpPr>
          <p:nvPr>
            <p:ph type="sldNum" idx="12"/>
          </p:nvPr>
        </p:nvSpPr>
        <p:spPr>
          <a:xfrm>
            <a:off x="8309825" y="4663225"/>
            <a:ext cx="7113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r>
              <a:rPr lang="en"/>
              <a:t> Rininger </a:t>
            </a:r>
            <a:fld id="{00000000-1234-1234-1234-123412341234}" type="slidenum">
              <a:rPr lang="en"/>
              <a:t>55</a:t>
            </a:fld>
            <a:endParaRPr/>
          </a:p>
        </p:txBody>
      </p:sp>
      <p:pic>
        <p:nvPicPr>
          <p:cNvPr id="482" name="Google Shape;482;g34fa6cd1ebb_0_0"/>
          <p:cNvPicPr preferRelativeResize="0"/>
          <p:nvPr/>
        </p:nvPicPr>
        <p:blipFill>
          <a:blip r:embed="rId3">
            <a:alphaModFix/>
          </a:blip>
          <a:stretch>
            <a:fillRect/>
          </a:stretch>
        </p:blipFill>
        <p:spPr>
          <a:xfrm>
            <a:off x="6425593" y="1147225"/>
            <a:ext cx="2046856" cy="3432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16"/>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Milestones </a:t>
            </a:r>
            <a:endParaRPr/>
          </a:p>
        </p:txBody>
      </p:sp>
      <p:sp>
        <p:nvSpPr>
          <p:cNvPr id="488" name="Google Shape;488;p16"/>
          <p:cNvSpPr txBox="1">
            <a:spLocks noGrp="1"/>
          </p:cNvSpPr>
          <p:nvPr>
            <p:ph type="body" idx="1"/>
          </p:nvPr>
        </p:nvSpPr>
        <p:spPr>
          <a:xfrm>
            <a:off x="692600" y="1597875"/>
            <a:ext cx="7641600" cy="2933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2323"/>
              <a:buNone/>
            </a:pPr>
            <a:r>
              <a:rPr lang="en" b="1"/>
              <a:t>Milestone 1: </a:t>
            </a:r>
            <a:r>
              <a:rPr lang="en"/>
              <a:t>Perform market research and decide on the technology (eg: OpenAI vs. Gemini)</a:t>
            </a:r>
            <a:endParaRPr/>
          </a:p>
          <a:p>
            <a:pPr marL="0" lvl="0" indent="0" algn="l" rtl="0">
              <a:lnSpc>
                <a:spcPct val="115000"/>
              </a:lnSpc>
              <a:spcBef>
                <a:spcPts val="1200"/>
              </a:spcBef>
              <a:spcAft>
                <a:spcPts val="0"/>
              </a:spcAft>
              <a:buSzPts val="2323"/>
              <a:buNone/>
            </a:pPr>
            <a:r>
              <a:rPr lang="en" b="1"/>
              <a:t>Milestone 2:</a:t>
            </a:r>
            <a:r>
              <a:rPr lang="en"/>
              <a:t> Understand the given codebase of GridAI</a:t>
            </a:r>
            <a:endParaRPr b="1"/>
          </a:p>
          <a:p>
            <a:pPr marL="0" lvl="0" indent="0" algn="l" rtl="0">
              <a:lnSpc>
                <a:spcPct val="115000"/>
              </a:lnSpc>
              <a:spcBef>
                <a:spcPts val="1200"/>
              </a:spcBef>
              <a:spcAft>
                <a:spcPts val="0"/>
              </a:spcAft>
              <a:buSzPts val="2323"/>
              <a:buNone/>
            </a:pPr>
            <a:r>
              <a:rPr lang="en" b="1"/>
              <a:t>Milestone 3: </a:t>
            </a:r>
            <a:r>
              <a:rPr lang="en"/>
              <a:t>Create the GPTs to the desired specifications</a:t>
            </a:r>
            <a:endParaRPr b="1"/>
          </a:p>
          <a:p>
            <a:pPr marL="0" lvl="0" indent="0" algn="l" rtl="0">
              <a:lnSpc>
                <a:spcPct val="115000"/>
              </a:lnSpc>
              <a:spcBef>
                <a:spcPts val="1200"/>
              </a:spcBef>
              <a:spcAft>
                <a:spcPts val="0"/>
              </a:spcAft>
              <a:buSzPts val="2323"/>
              <a:buNone/>
            </a:pPr>
            <a:r>
              <a:rPr lang="en" b="1"/>
              <a:t>Milestone 4:</a:t>
            </a:r>
            <a:r>
              <a:rPr lang="en"/>
              <a:t> Test the GPTs to ensure accuracy and function</a:t>
            </a:r>
            <a:endParaRPr/>
          </a:p>
          <a:p>
            <a:pPr marL="0" lvl="0" indent="0" algn="l" rtl="0">
              <a:lnSpc>
                <a:spcPct val="115000"/>
              </a:lnSpc>
              <a:spcBef>
                <a:spcPts val="1200"/>
              </a:spcBef>
              <a:spcAft>
                <a:spcPts val="1200"/>
              </a:spcAft>
              <a:buSzPts val="2323"/>
              <a:buNone/>
            </a:pPr>
            <a:r>
              <a:rPr lang="en" b="1"/>
              <a:t>Milestone 5:</a:t>
            </a:r>
            <a:r>
              <a:rPr lang="en"/>
              <a:t> A successful industry review panel</a:t>
            </a:r>
            <a:endParaRPr/>
          </a:p>
        </p:txBody>
      </p:sp>
      <p:sp>
        <p:nvSpPr>
          <p:cNvPr id="489" name="Google Shape;489;p16"/>
          <p:cNvSpPr txBox="1">
            <a:spLocks noGrp="1"/>
          </p:cNvSpPr>
          <p:nvPr>
            <p:ph type="sldNum" idx="12"/>
          </p:nvPr>
        </p:nvSpPr>
        <p:spPr>
          <a:xfrm>
            <a:off x="8334198" y="4663225"/>
            <a:ext cx="6870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Rininger </a:t>
            </a:r>
            <a:fld id="{00000000-1234-1234-1234-123412341234}" type="slidenum">
              <a:rPr lang="en"/>
              <a:t>56</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6"/>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GridGPT 2.0</a:t>
            </a:r>
            <a:endParaRPr/>
          </a:p>
        </p:txBody>
      </p:sp>
      <p:sp>
        <p:nvSpPr>
          <p:cNvPr id="114" name="Google Shape;114;p6"/>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9250" algn="l" rtl="0">
              <a:lnSpc>
                <a:spcPct val="115000"/>
              </a:lnSpc>
              <a:spcBef>
                <a:spcPts val="0"/>
              </a:spcBef>
              <a:spcAft>
                <a:spcPts val="0"/>
              </a:spcAft>
              <a:buSzPts val="1900"/>
              <a:buFont typeface="Merriweather Light"/>
              <a:buChar char="●"/>
            </a:pPr>
            <a:r>
              <a:rPr lang="en" sz="1900">
                <a:solidFill>
                  <a:srgbClr val="424242"/>
                </a:solidFill>
                <a:latin typeface="Nunito"/>
                <a:ea typeface="Nunito"/>
                <a:cs typeface="Nunito"/>
                <a:sym typeface="Nunito"/>
              </a:rPr>
              <a:t>Extend GridAI by building specialized AI assistants using </a:t>
            </a:r>
            <a:r>
              <a:rPr lang="en" sz="1900" b="1">
                <a:solidFill>
                  <a:srgbClr val="424242"/>
                </a:solidFill>
                <a:latin typeface="Nunito"/>
                <a:ea typeface="Nunito"/>
                <a:cs typeface="Nunito"/>
                <a:sym typeface="Nunito"/>
              </a:rPr>
              <a:t>OpenAI’s API </a:t>
            </a:r>
            <a:endParaRPr sz="1900" b="1">
              <a:solidFill>
                <a:srgbClr val="424242"/>
              </a:solidFill>
              <a:latin typeface="Nunito"/>
              <a:ea typeface="Nunito"/>
              <a:cs typeface="Nunito"/>
              <a:sym typeface="Nunito"/>
            </a:endParaRPr>
          </a:p>
          <a:p>
            <a:pPr marL="457200" lvl="0" indent="0" algn="l" rtl="0">
              <a:lnSpc>
                <a:spcPct val="115000"/>
              </a:lnSpc>
              <a:spcBef>
                <a:spcPts val="1200"/>
              </a:spcBef>
              <a:spcAft>
                <a:spcPts val="1200"/>
              </a:spcAft>
              <a:buSzPts val="1800"/>
              <a:buNone/>
            </a:pPr>
            <a:endParaRPr sz="1900">
              <a:solidFill>
                <a:srgbClr val="424242"/>
              </a:solidFill>
              <a:latin typeface="Nunito"/>
              <a:ea typeface="Nunito"/>
              <a:cs typeface="Nunito"/>
              <a:sym typeface="Nunito"/>
            </a:endParaRPr>
          </a:p>
        </p:txBody>
      </p:sp>
      <p:sp>
        <p:nvSpPr>
          <p:cNvPr id="115" name="Google Shape;115;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 Aditi </a:t>
            </a:r>
            <a:fld id="{00000000-1234-1234-1234-123412341234}" type="slidenum">
              <a:rPr lang="en"/>
              <a:t>6</a:t>
            </a:fld>
            <a:endParaRPr/>
          </a:p>
        </p:txBody>
      </p:sp>
      <p:pic>
        <p:nvPicPr>
          <p:cNvPr id="116" name="Google Shape;116;p6"/>
          <p:cNvPicPr preferRelativeResize="0"/>
          <p:nvPr/>
        </p:nvPicPr>
        <p:blipFill rotWithShape="1">
          <a:blip r:embed="rId3">
            <a:alphaModFix/>
          </a:blip>
          <a:srcRect/>
          <a:stretch/>
        </p:blipFill>
        <p:spPr>
          <a:xfrm>
            <a:off x="1076100" y="1674900"/>
            <a:ext cx="6681850" cy="3210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7"/>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4200"/>
              <a:buNone/>
            </a:pPr>
            <a:r>
              <a:rPr lang="en"/>
              <a:t>Market Research</a:t>
            </a:r>
            <a:endParaRPr/>
          </a:p>
        </p:txBody>
      </p:sp>
      <p:sp>
        <p:nvSpPr>
          <p:cNvPr id="122" name="Google Shape;122;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Louis </a:t>
            </a: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Market Gap</a:t>
            </a:r>
            <a:endParaRPr/>
          </a:p>
        </p:txBody>
      </p:sp>
      <p:sp>
        <p:nvSpPr>
          <p:cNvPr id="128" name="Google Shape;128;p9"/>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Expensive Software </a:t>
            </a:r>
            <a:endParaRPr/>
          </a:p>
          <a:p>
            <a:pPr marL="457200" lvl="0" indent="-342900" algn="l" rtl="0">
              <a:lnSpc>
                <a:spcPct val="115000"/>
              </a:lnSpc>
              <a:spcBef>
                <a:spcPts val="0"/>
              </a:spcBef>
              <a:spcAft>
                <a:spcPts val="0"/>
              </a:spcAft>
              <a:buSzPts val="1800"/>
              <a:buChar char="●"/>
            </a:pPr>
            <a:r>
              <a:rPr lang="en"/>
              <a:t>Complicated and Hard to Learn Software</a:t>
            </a:r>
            <a:endParaRPr/>
          </a:p>
          <a:p>
            <a:pPr marL="457200" lvl="0" indent="-342900" algn="l" rtl="0">
              <a:lnSpc>
                <a:spcPct val="115000"/>
              </a:lnSpc>
              <a:spcBef>
                <a:spcPts val="0"/>
              </a:spcBef>
              <a:spcAft>
                <a:spcPts val="0"/>
              </a:spcAft>
              <a:buSzPts val="1800"/>
              <a:buChar char="●"/>
            </a:pPr>
            <a:r>
              <a:rPr lang="en" b="1"/>
              <a:t>Lack of AI integration</a:t>
            </a:r>
            <a:r>
              <a:rPr lang="en"/>
              <a:t> into Power System Software</a:t>
            </a:r>
            <a:endParaRPr/>
          </a:p>
          <a:p>
            <a:pPr marL="457200" lvl="0" indent="0" algn="l" rtl="0">
              <a:lnSpc>
                <a:spcPct val="115000"/>
              </a:lnSpc>
              <a:spcBef>
                <a:spcPts val="1200"/>
              </a:spcBef>
              <a:spcAft>
                <a:spcPts val="1200"/>
              </a:spcAft>
              <a:buSzPts val="1800"/>
              <a:buNone/>
            </a:pPr>
            <a:endParaRPr/>
          </a:p>
        </p:txBody>
      </p:sp>
      <p:pic>
        <p:nvPicPr>
          <p:cNvPr id="129" name="Google Shape;129;p9"/>
          <p:cNvPicPr preferRelativeResize="0"/>
          <p:nvPr/>
        </p:nvPicPr>
        <p:blipFill rotWithShape="1">
          <a:blip r:embed="rId3">
            <a:alphaModFix/>
          </a:blip>
          <a:srcRect/>
          <a:stretch/>
        </p:blipFill>
        <p:spPr>
          <a:xfrm>
            <a:off x="601600" y="2416825"/>
            <a:ext cx="3505476" cy="2333750"/>
          </a:xfrm>
          <a:prstGeom prst="rect">
            <a:avLst/>
          </a:prstGeom>
          <a:noFill/>
          <a:ln>
            <a:noFill/>
          </a:ln>
        </p:spPr>
      </p:pic>
      <p:pic>
        <p:nvPicPr>
          <p:cNvPr id="130" name="Google Shape;130;p9"/>
          <p:cNvPicPr preferRelativeResize="0"/>
          <p:nvPr/>
        </p:nvPicPr>
        <p:blipFill rotWithShape="1">
          <a:blip r:embed="rId4">
            <a:alphaModFix/>
          </a:blip>
          <a:srcRect/>
          <a:stretch/>
        </p:blipFill>
        <p:spPr>
          <a:xfrm>
            <a:off x="4822545" y="2358526"/>
            <a:ext cx="3649906" cy="2450350"/>
          </a:xfrm>
          <a:prstGeom prst="rect">
            <a:avLst/>
          </a:prstGeom>
          <a:noFill/>
          <a:ln>
            <a:noFill/>
          </a:ln>
        </p:spPr>
      </p:pic>
      <p:sp>
        <p:nvSpPr>
          <p:cNvPr id="131" name="Google Shape;13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Louis </a:t>
            </a: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
              <a:t>Functional Requirements</a:t>
            </a:r>
            <a:endParaRPr/>
          </a:p>
        </p:txBody>
      </p:sp>
      <p:sp>
        <p:nvSpPr>
          <p:cNvPr id="137" name="Google Shape;137;p1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Must interact with GridAI to retrieve, process, and present grid data to users</a:t>
            </a:r>
            <a:endParaRPr/>
          </a:p>
          <a:p>
            <a:pPr marL="457200" lvl="0" indent="-342900" algn="l" rtl="0">
              <a:lnSpc>
                <a:spcPct val="115000"/>
              </a:lnSpc>
              <a:spcBef>
                <a:spcPts val="0"/>
              </a:spcBef>
              <a:spcAft>
                <a:spcPts val="0"/>
              </a:spcAft>
              <a:buSzPts val="1800"/>
              <a:buChar char="●"/>
            </a:pPr>
            <a:r>
              <a:rPr lang="en"/>
              <a:t>Must be able to interact with grid modelings software like OpenDSS</a:t>
            </a:r>
            <a:endParaRPr/>
          </a:p>
          <a:p>
            <a:pPr marL="457200" lvl="0" indent="-342900" algn="l" rtl="0">
              <a:lnSpc>
                <a:spcPct val="115000"/>
              </a:lnSpc>
              <a:spcBef>
                <a:spcPts val="0"/>
              </a:spcBef>
              <a:spcAft>
                <a:spcPts val="0"/>
              </a:spcAft>
              <a:buSzPts val="1800"/>
              <a:buChar char="●"/>
            </a:pPr>
            <a:r>
              <a:rPr lang="en"/>
              <a:t>Must comply with engineering standards </a:t>
            </a:r>
            <a:endParaRPr/>
          </a:p>
          <a:p>
            <a:pPr marL="457200" marR="0" lvl="0" indent="-342900" algn="l" rtl="0">
              <a:lnSpc>
                <a:spcPct val="115000"/>
              </a:lnSpc>
              <a:spcBef>
                <a:spcPts val="0"/>
              </a:spcBef>
              <a:spcAft>
                <a:spcPts val="0"/>
              </a:spcAft>
              <a:buSzPts val="1800"/>
              <a:buChar char="●"/>
            </a:pPr>
            <a:r>
              <a:rPr lang="en"/>
              <a:t>Shall ensure personal data can only be accessed by authorized users</a:t>
            </a:r>
            <a:endParaRPr/>
          </a:p>
        </p:txBody>
      </p:sp>
      <p:pic>
        <p:nvPicPr>
          <p:cNvPr id="138" name="Google Shape;138;p11"/>
          <p:cNvPicPr preferRelativeResize="0"/>
          <p:nvPr/>
        </p:nvPicPr>
        <p:blipFill rotWithShape="1">
          <a:blip r:embed="rId3">
            <a:alphaModFix/>
          </a:blip>
          <a:srcRect t="13859"/>
          <a:stretch/>
        </p:blipFill>
        <p:spPr>
          <a:xfrm>
            <a:off x="6205550" y="3179750"/>
            <a:ext cx="2905600" cy="1877076"/>
          </a:xfrm>
          <a:prstGeom prst="rect">
            <a:avLst/>
          </a:prstGeom>
          <a:noFill/>
          <a:ln>
            <a:noFill/>
          </a:ln>
        </p:spPr>
      </p:pic>
      <p:sp>
        <p:nvSpPr>
          <p:cNvPr id="139" name="Google Shape;13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r>
              <a:rPr lang="en"/>
              <a:t> Louis </a:t>
            </a: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2384</Words>
  <Application>Microsoft Office PowerPoint</Application>
  <PresentationFormat>On-screen Show (16:9)</PresentationFormat>
  <Paragraphs>445</Paragraphs>
  <Slides>56</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Merriweather Light</vt:lpstr>
      <vt:lpstr>Economica</vt:lpstr>
      <vt:lpstr>Nunito</vt:lpstr>
      <vt:lpstr>Open Sans</vt:lpstr>
      <vt:lpstr>Luxe</vt:lpstr>
      <vt:lpstr>GridGPT 2.0: AI Virtual Assistants for Smart Grid Applications </vt:lpstr>
      <vt:lpstr>PowerPoint Presentation</vt:lpstr>
      <vt:lpstr>Project Overview</vt:lpstr>
      <vt:lpstr>Problem Statement</vt:lpstr>
      <vt:lpstr>GridAI </vt:lpstr>
      <vt:lpstr>GridGPT 2.0</vt:lpstr>
      <vt:lpstr>Market Research</vt:lpstr>
      <vt:lpstr>Market Gap</vt:lpstr>
      <vt:lpstr>Functional Requirements</vt:lpstr>
      <vt:lpstr>Non-Functional Requirements</vt:lpstr>
      <vt:lpstr>Project Planning</vt:lpstr>
      <vt:lpstr>Why 6 GPTs</vt:lpstr>
      <vt:lpstr>                             Project Plan</vt:lpstr>
      <vt:lpstr>Key Risks and Risk Mitigations</vt:lpstr>
      <vt:lpstr>Project Considerations</vt:lpstr>
      <vt:lpstr>AI Technology Considerations</vt:lpstr>
      <vt:lpstr>OpenDER Technology Considerations</vt:lpstr>
      <vt:lpstr>Design</vt:lpstr>
      <vt:lpstr>Design - GridGPT 2.0</vt:lpstr>
      <vt:lpstr>The GPT’s</vt:lpstr>
      <vt:lpstr>dso_GPT</vt:lpstr>
      <vt:lpstr>dso_GPT Demo</vt:lpstr>
      <vt:lpstr>dso_GPT Optimization</vt:lpstr>
      <vt:lpstr>dss_GPT</vt:lpstr>
      <vt:lpstr>dss_GPT Demo</vt:lpstr>
      <vt:lpstr>db_GPT</vt:lpstr>
      <vt:lpstr>db_GPT Demo</vt:lpstr>
      <vt:lpstr>Next Steps</vt:lpstr>
      <vt:lpstr>Next Steps</vt:lpstr>
      <vt:lpstr>Individual Contributions</vt:lpstr>
      <vt:lpstr>Ian Bussan</vt:lpstr>
      <vt:lpstr>Ian Bussan</vt:lpstr>
      <vt:lpstr>Ian Louis</vt:lpstr>
      <vt:lpstr>Ian Louis</vt:lpstr>
      <vt:lpstr>Aditi Nachnani</vt:lpstr>
      <vt:lpstr>Aditi Nachnani</vt:lpstr>
      <vt:lpstr>Luke Eitzmann</vt:lpstr>
      <vt:lpstr>Luke Eitzmann</vt:lpstr>
      <vt:lpstr>Scott Rininger</vt:lpstr>
      <vt:lpstr>Scott Rininger</vt:lpstr>
      <vt:lpstr>Conclusion</vt:lpstr>
      <vt:lpstr>Works Cited</vt:lpstr>
      <vt:lpstr>Thank you!</vt:lpstr>
      <vt:lpstr>Extra Slides</vt:lpstr>
      <vt:lpstr>Economic Improvements</vt:lpstr>
      <vt:lpstr>Functionality </vt:lpstr>
      <vt:lpstr>Areas of Concern and Development</vt:lpstr>
      <vt:lpstr>Broader Area - Four Principles Chart</vt:lpstr>
      <vt:lpstr>Technology Complexity Analysis</vt:lpstr>
      <vt:lpstr>Detailed Design - GridAI</vt:lpstr>
      <vt:lpstr>Detailed Design - GridAI + GridGPT 2.0</vt:lpstr>
      <vt:lpstr>grid_GPT</vt:lpstr>
      <vt:lpstr>map_GPT</vt:lpstr>
      <vt:lpstr>forcast_GPT</vt:lpstr>
      <vt:lpstr>Why did we make only 3 GPTs</vt:lpstr>
      <vt:lpstr>Milestones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Louis, Ian J</cp:lastModifiedBy>
  <cp:revision>1</cp:revision>
  <dcterms:modified xsi:type="dcterms:W3CDTF">2025-05-04T23:36:23Z</dcterms:modified>
</cp:coreProperties>
</file>